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3"/>
    <p:sldId id="317" r:id="rId4"/>
    <p:sldId id="260" r:id="rId5"/>
    <p:sldId id="305" r:id="rId6"/>
    <p:sldId id="261" r:id="rId7"/>
    <p:sldId id="325" r:id="rId8"/>
    <p:sldId id="324" r:id="rId9"/>
    <p:sldId id="286" r:id="rId10"/>
    <p:sldId id="322" r:id="rId11"/>
    <p:sldId id="287" r:id="rId12"/>
    <p:sldId id="328" r:id="rId13"/>
    <p:sldId id="288" r:id="rId14"/>
    <p:sldId id="319" r:id="rId15"/>
    <p:sldId id="327" r:id="rId16"/>
    <p:sldId id="289" r:id="rId17"/>
    <p:sldId id="290" r:id="rId18"/>
    <p:sldId id="292" r:id="rId19"/>
    <p:sldId id="297" r:id="rId20"/>
    <p:sldId id="320" r:id="rId21"/>
    <p:sldId id="318"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5070"/>
    <a:srgbClr val="74436F"/>
    <a:srgbClr val="36939A"/>
    <a:srgbClr val="744470"/>
    <a:srgbClr val="3A9D89"/>
    <a:srgbClr val="F8B759"/>
    <a:srgbClr val="ED3D1A"/>
    <a:srgbClr val="F4CC4B"/>
    <a:srgbClr val="4081AF"/>
    <a:srgbClr val="349A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96" autoAdjust="0"/>
    <p:restoredTop sz="94660"/>
  </p:normalViewPr>
  <p:slideViewPr>
    <p:cSldViewPr snapToGrid="0">
      <p:cViewPr varScale="1">
        <p:scale>
          <a:sx n="79" d="100"/>
          <a:sy n="79" d="100"/>
        </p:scale>
        <p:origin x="77" y="22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19.mp3>
</file>

<file path=ppt/media/media2.mp3>
</file>

<file path=ppt/media/media20.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171331-E1C0-48AA-A5AE-961765D8E7C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50092C-62D2-45E3-A987-66E7D58214B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EB6DE44-6544-4B77-95DB-85F03651AE5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CC94F7C-812B-4E37-8548-78AAAF7641F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B6DE44-6544-4B77-95DB-85F03651AE5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C94F7C-812B-4E37-8548-78AAAF7641F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10" advTm="20000"/>
    </mc:Choice>
    <mc:Fallback>
      <p:transition advTm="20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tags" Target="../tags/tag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10.mp3"/><Relationship Id="rId2" Type="http://schemas.openxmlformats.org/officeDocument/2006/relationships/audio" Target="../media/media10.mp3"/><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11.mp3"/><Relationship Id="rId2" Type="http://schemas.openxmlformats.org/officeDocument/2006/relationships/audio" Target="../media/media11.mp3"/><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2.png"/><Relationship Id="rId5" Type="http://schemas.microsoft.com/office/2007/relationships/media" Target="../media/media12.mp3"/><Relationship Id="rId4" Type="http://schemas.openxmlformats.org/officeDocument/2006/relationships/audio" Target="../media/media12.mp3"/><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13.mp3"/><Relationship Id="rId2" Type="http://schemas.openxmlformats.org/officeDocument/2006/relationships/audio" Target="../media/media13.mp3"/><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14.mp3"/><Relationship Id="rId2" Type="http://schemas.openxmlformats.org/officeDocument/2006/relationships/audio" Target="../media/media14.mp3"/><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15.mp3"/><Relationship Id="rId2" Type="http://schemas.openxmlformats.org/officeDocument/2006/relationships/audio" Target="../media/media15.mp3"/><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2.png"/><Relationship Id="rId5" Type="http://schemas.microsoft.com/office/2007/relationships/media" Target="../media/media16.mp3"/><Relationship Id="rId4" Type="http://schemas.openxmlformats.org/officeDocument/2006/relationships/audio" Target="../media/media16.mp3"/><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2.png"/><Relationship Id="rId5" Type="http://schemas.microsoft.com/office/2007/relationships/media" Target="../media/media17.mp3"/><Relationship Id="rId4" Type="http://schemas.openxmlformats.org/officeDocument/2006/relationships/audio" Target="../media/media17.mp3"/><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media" Target="../media/media18.mp3"/><Relationship Id="rId3" Type="http://schemas.openxmlformats.org/officeDocument/2006/relationships/audio" Target="../media/media18.mp3"/><Relationship Id="rId2" Type="http://schemas.openxmlformats.org/officeDocument/2006/relationships/image" Target="../media/image12.jpe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media" Target="../media/media19.mp3"/><Relationship Id="rId3" Type="http://schemas.openxmlformats.org/officeDocument/2006/relationships/audio" Target="../media/media19.mp3"/><Relationship Id="rId2" Type="http://schemas.openxmlformats.org/officeDocument/2006/relationships/image" Target="../media/image13.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2.png"/><Relationship Id="rId5" Type="http://schemas.microsoft.com/office/2007/relationships/media" Target="../media/media2.mp3"/><Relationship Id="rId4" Type="http://schemas.openxmlformats.org/officeDocument/2006/relationships/audio" Target="../media/media2.mp3"/><Relationship Id="rId3" Type="http://schemas.openxmlformats.org/officeDocument/2006/relationships/image" Target="../media/image4.png"/><Relationship Id="rId2" Type="http://schemas.openxmlformats.org/officeDocument/2006/relationships/tags" Target="../tags/tag2.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media" Target="../media/media20.mp3"/><Relationship Id="rId3" Type="http://schemas.openxmlformats.org/officeDocument/2006/relationships/audio" Target="../media/media20.mp3"/><Relationship Id="rId2" Type="http://schemas.openxmlformats.org/officeDocument/2006/relationships/image" Target="../media/image1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3.mp3"/><Relationship Id="rId2" Type="http://schemas.openxmlformats.org/officeDocument/2006/relationships/audio" Target="../media/media3.mp3"/><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4.mp3"/><Relationship Id="rId2" Type="http://schemas.openxmlformats.org/officeDocument/2006/relationships/audio" Target="../media/media4.mp3"/><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5.mp3"/><Relationship Id="rId2" Type="http://schemas.openxmlformats.org/officeDocument/2006/relationships/audio" Target="../media/media5.mp3"/><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6.mp3"/><Relationship Id="rId2" Type="http://schemas.openxmlformats.org/officeDocument/2006/relationships/audio" Target="../media/media6.mp3"/><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7.mp3"/><Relationship Id="rId2" Type="http://schemas.openxmlformats.org/officeDocument/2006/relationships/audio" Target="../media/media7.mp3"/><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media" Target="../media/media8.mp3"/><Relationship Id="rId3" Type="http://schemas.openxmlformats.org/officeDocument/2006/relationships/audio" Target="../media/media8.mp3"/><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9.mp3"/><Relationship Id="rId2" Type="http://schemas.openxmlformats.org/officeDocument/2006/relationships/audio" Target="../media/media9.mp3"/><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13" name="文本框 12"/>
          <p:cNvSpPr txBox="1"/>
          <p:nvPr/>
        </p:nvSpPr>
        <p:spPr>
          <a:xfrm>
            <a:off x="1790819" y="1621690"/>
            <a:ext cx="8268070" cy="830997"/>
          </a:xfrm>
          <a:prstGeom prst="rect">
            <a:avLst/>
          </a:prstGeom>
          <a:noFill/>
        </p:spPr>
        <p:txBody>
          <a:bodyPr wrap="square" rtlCol="0">
            <a:spAutoFit/>
          </a:bodyPr>
          <a:lstStyle/>
          <a:p>
            <a:pPr algn="ctr"/>
            <a:r>
              <a:rPr lang="zh-CN" altLang="en-US" sz="4800" dirty="0"/>
              <a:t>爱车保险小程序</a:t>
            </a:r>
            <a:endParaRPr lang="zh-CN" altLang="en-US" sz="4800" dirty="0"/>
          </a:p>
        </p:txBody>
      </p:sp>
      <p:graphicFrame>
        <p:nvGraphicFramePr>
          <p:cNvPr id="2" name="表格 2"/>
          <p:cNvGraphicFramePr>
            <a:graphicFrameLocks noGrp="1"/>
          </p:cNvGraphicFramePr>
          <p:nvPr>
            <p:custDataLst>
              <p:tags r:id="rId2"/>
            </p:custDataLst>
          </p:nvPr>
        </p:nvGraphicFramePr>
        <p:xfrm>
          <a:off x="2286000" y="2728913"/>
          <a:ext cx="8088312" cy="2644033"/>
        </p:xfrm>
        <a:graphic>
          <a:graphicData uri="http://schemas.openxmlformats.org/drawingml/2006/table">
            <a:tbl>
              <a:tblPr firstRow="1" bandRow="1">
                <a:tableStyleId>{00A15C55-8517-42AA-B614-E9B94910E393}</a:tableStyleId>
              </a:tblPr>
              <a:tblGrid>
                <a:gridCol w="4044156"/>
                <a:gridCol w="4044156"/>
              </a:tblGrid>
              <a:tr h="377719">
                <a:tc>
                  <a:txBody>
                    <a:bodyPr/>
                    <a:lstStyle/>
                    <a:p>
                      <a:r>
                        <a:rPr lang="zh-CN" altLang="en-US" dirty="0"/>
                        <a:t>发布日期</a:t>
                      </a:r>
                      <a:endParaRPr lang="zh-CN" altLang="en-US" dirty="0"/>
                    </a:p>
                  </a:txBody>
                  <a:tcPr/>
                </a:tc>
                <a:tc>
                  <a:txBody>
                    <a:bodyPr/>
                    <a:lstStyle/>
                    <a:p>
                      <a:r>
                        <a:rPr lang="en-US" altLang="zh-CN" dirty="0"/>
                        <a:t>2019.12.2</a:t>
                      </a:r>
                      <a:endParaRPr lang="en-US" altLang="zh-CN" dirty="0"/>
                    </a:p>
                  </a:txBody>
                  <a:tcPr/>
                </a:tc>
              </a:tr>
              <a:tr h="377719">
                <a:tc>
                  <a:txBody>
                    <a:bodyPr/>
                    <a:lstStyle/>
                    <a:p>
                      <a:r>
                        <a:rPr lang="zh-CN" altLang="en-US" dirty="0"/>
                        <a:t>产品名称</a:t>
                      </a:r>
                      <a:endParaRPr lang="zh-CN" altLang="en-US" dirty="0"/>
                    </a:p>
                  </a:txBody>
                  <a:tcPr/>
                </a:tc>
                <a:tc>
                  <a:txBody>
                    <a:bodyPr/>
                    <a:lstStyle/>
                    <a:p>
                      <a:r>
                        <a:rPr lang="zh-CN" altLang="en-US" dirty="0"/>
                        <a:t>爱车保险</a:t>
                      </a:r>
                      <a:endParaRPr lang="zh-CN" altLang="en-US" dirty="0"/>
                    </a:p>
                  </a:txBody>
                  <a:tcPr/>
                </a:tc>
              </a:tr>
              <a:tr h="377719">
                <a:tc>
                  <a:txBody>
                    <a:bodyPr/>
                    <a:lstStyle/>
                    <a:p>
                      <a:r>
                        <a:rPr lang="zh-CN" altLang="en-US" dirty="0"/>
                        <a:t>文档状态</a:t>
                      </a:r>
                      <a:endParaRPr lang="zh-CN" altLang="en-US" dirty="0"/>
                    </a:p>
                  </a:txBody>
                  <a:tcPr/>
                </a:tc>
                <a:tc>
                  <a:txBody>
                    <a:bodyPr/>
                    <a:lstStyle/>
                    <a:p>
                      <a:r>
                        <a:rPr lang="zh-CN" altLang="en-US" dirty="0"/>
                        <a:t>进行中</a:t>
                      </a:r>
                      <a:endParaRPr lang="zh-CN" altLang="en-US" dirty="0"/>
                    </a:p>
                  </a:txBody>
                  <a:tcPr/>
                </a:tc>
              </a:tr>
              <a:tr h="377719">
                <a:tc>
                  <a:txBody>
                    <a:bodyPr/>
                    <a:lstStyle/>
                    <a:p>
                      <a:r>
                        <a:rPr lang="zh-CN" altLang="en-US" dirty="0"/>
                        <a:t>文件主人</a:t>
                      </a:r>
                      <a:endParaRPr lang="zh-CN" altLang="en-US" dirty="0"/>
                    </a:p>
                  </a:txBody>
                  <a:tcPr/>
                </a:tc>
                <a:tc>
                  <a:txBody>
                    <a:bodyPr/>
                    <a:lstStyle/>
                    <a:p>
                      <a:r>
                        <a:rPr lang="zh-CN" altLang="en-US" dirty="0"/>
                        <a:t>何俊鹏</a:t>
                      </a:r>
                      <a:endParaRPr lang="zh-CN" altLang="en-US" dirty="0"/>
                    </a:p>
                  </a:txBody>
                  <a:tcPr/>
                </a:tc>
              </a:tr>
              <a:tr h="377719">
                <a:tc>
                  <a:txBody>
                    <a:bodyPr/>
                    <a:lstStyle/>
                    <a:p>
                      <a:r>
                        <a:rPr lang="zh-CN" altLang="en-US" dirty="0"/>
                        <a:t>设计者</a:t>
                      </a:r>
                      <a:endParaRPr lang="zh-CN" altLang="en-US" dirty="0"/>
                    </a:p>
                  </a:txBody>
                  <a:tcPr/>
                </a:tc>
                <a:tc>
                  <a:txBody>
                    <a:bodyPr/>
                    <a:lstStyle/>
                    <a:p>
                      <a:r>
                        <a:rPr lang="zh-CN" altLang="en-US" dirty="0"/>
                        <a:t>何俊鹏</a:t>
                      </a:r>
                      <a:endParaRPr lang="zh-CN" altLang="en-US" dirty="0"/>
                    </a:p>
                  </a:txBody>
                  <a:tcPr/>
                </a:tc>
              </a:tr>
              <a:tr h="377719">
                <a:tc>
                  <a:txBody>
                    <a:bodyPr/>
                    <a:lstStyle/>
                    <a:p>
                      <a:r>
                        <a:rPr lang="zh-CN" altLang="en-US" dirty="0"/>
                        <a:t>开发者</a:t>
                      </a:r>
                      <a:endParaRPr lang="zh-CN" altLang="en-US" dirty="0"/>
                    </a:p>
                  </a:txBody>
                  <a:tcPr/>
                </a:tc>
                <a:tc>
                  <a:txBody>
                    <a:bodyPr/>
                    <a:lstStyle/>
                    <a:p>
                      <a:r>
                        <a:rPr lang="zh-CN" altLang="en-US" dirty="0"/>
                        <a:t>何俊鹏</a:t>
                      </a:r>
                      <a:endParaRPr lang="zh-CN" altLang="en-US" dirty="0"/>
                    </a:p>
                  </a:txBody>
                  <a:tcPr/>
                </a:tc>
              </a:tr>
              <a:tr h="377719">
                <a:tc>
                  <a:txBody>
                    <a:bodyPr/>
                    <a:lstStyle/>
                    <a:p>
                      <a:r>
                        <a:rPr lang="zh-CN" altLang="en-US" dirty="0"/>
                        <a:t>测试者</a:t>
                      </a:r>
                      <a:endParaRPr lang="zh-CN" altLang="en-US" dirty="0"/>
                    </a:p>
                  </a:txBody>
                  <a:tcPr/>
                </a:tc>
                <a:tc>
                  <a:txBody>
                    <a:bodyPr/>
                    <a:lstStyle/>
                    <a:p>
                      <a:r>
                        <a:rPr lang="zh-CN" altLang="en-US" dirty="0"/>
                        <a:t>何俊鹏</a:t>
                      </a:r>
                      <a:endParaRPr lang="zh-CN" altLang="en-US" dirty="0"/>
                    </a:p>
                  </a:txBody>
                  <a:tcPr/>
                </a:tc>
              </a:tr>
            </a:tbl>
          </a:graphicData>
        </a:graphic>
      </p:graphicFrame>
      <p:pic>
        <p:nvPicPr>
          <p:cNvPr id="3" name="1">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614680" y="1684655"/>
            <a:ext cx="942340" cy="8407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66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325053" y="856397"/>
            <a:ext cx="2605087"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dirty="0">
                <a:solidFill>
                  <a:srgbClr val="36939A"/>
                </a:solidFill>
                <a:latin typeface="等线" panose="02010600030101010101" charset="-122"/>
                <a:ea typeface="等线" panose="02010600030101010101" charset="-122"/>
              </a:rPr>
              <a:t>项目目标</a:t>
            </a:r>
            <a:endParaRPr kumimoji="0" lang="zh-CN" altLang="en-US" sz="3200" b="0" i="0" u="none" strike="noStrike" kern="1200" cap="none" spc="0" normalizeH="0" baseline="0" noProof="0" dirty="0">
              <a:ln>
                <a:noFill/>
              </a:ln>
              <a:solidFill>
                <a:srgbClr val="36939A"/>
              </a:solidFill>
              <a:effectLst/>
              <a:uLnTx/>
              <a:uFillTx/>
              <a:latin typeface="等线" panose="02010600030101010101" charset="-122"/>
              <a:ea typeface="等线" panose="02010600030101010101" charset="-122"/>
            </a:endParaRPr>
          </a:p>
        </p:txBody>
      </p:sp>
      <p:sp>
        <p:nvSpPr>
          <p:cNvPr id="6" name="文本框 5"/>
          <p:cNvSpPr txBox="1"/>
          <p:nvPr/>
        </p:nvSpPr>
        <p:spPr>
          <a:xfrm>
            <a:off x="2325687" y="1849237"/>
            <a:ext cx="7272337" cy="1476375"/>
          </a:xfrm>
          <a:prstGeom prst="rect">
            <a:avLst/>
          </a:prstGeom>
          <a:noFill/>
        </p:spPr>
        <p:txBody>
          <a:bodyPr wrap="square" rtlCol="0">
            <a:spAutoFit/>
          </a:bodyPr>
          <a:lstStyle/>
          <a:p>
            <a:r>
              <a:rPr lang="zh-CN" altLang="en-US" sz="2400" dirty="0"/>
              <a:t>前期目标：</a:t>
            </a:r>
            <a:endParaRPr lang="zh-CN" altLang="en-US" sz="2400" dirty="0"/>
          </a:p>
          <a:p>
            <a:r>
              <a:rPr lang="en-US" altLang="zh-CN" sz="2400" dirty="0"/>
              <a:t>1.</a:t>
            </a:r>
            <a:r>
              <a:rPr lang="zh-CN" altLang="en-US" sz="2400" dirty="0"/>
              <a:t>通过车辆外观损伤识别</a:t>
            </a:r>
            <a:r>
              <a:rPr lang="en-US" altLang="zh-CN" sz="2400" dirty="0"/>
              <a:t>API</a:t>
            </a:r>
            <a:r>
              <a:rPr lang="zh-CN" altLang="en-US" sz="2400" dirty="0"/>
              <a:t>的调用，为用户和保险公司对汽车受损类型和汽车受损等级定位</a:t>
            </a:r>
            <a:r>
              <a:rPr lang="zh-CN" altLang="en-US" sz="2400" dirty="0"/>
              <a:t>。</a:t>
            </a:r>
            <a:endParaRPr lang="zh-CN" altLang="en-US" sz="2400" dirty="0"/>
          </a:p>
          <a:p>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2" name="10">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4073525" y="728345"/>
            <a:ext cx="1022985" cy="8394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1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325053" y="856397"/>
            <a:ext cx="2605087"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dirty="0">
                <a:solidFill>
                  <a:srgbClr val="36939A"/>
                </a:solidFill>
                <a:latin typeface="等线" panose="02010600030101010101" charset="-122"/>
                <a:ea typeface="等线" panose="02010600030101010101" charset="-122"/>
              </a:rPr>
              <a:t>项目目标</a:t>
            </a:r>
            <a:endParaRPr kumimoji="0" lang="zh-CN" altLang="en-US" sz="3200" b="0" i="0" u="none" strike="noStrike" kern="1200" cap="none" spc="0" normalizeH="0" baseline="0" noProof="0" dirty="0">
              <a:ln>
                <a:noFill/>
              </a:ln>
              <a:solidFill>
                <a:srgbClr val="36939A"/>
              </a:solidFill>
              <a:effectLst/>
              <a:uLnTx/>
              <a:uFillTx/>
              <a:latin typeface="等线" panose="02010600030101010101" charset="-122"/>
              <a:ea typeface="等线" panose="02010600030101010101" charset="-122"/>
            </a:endParaRPr>
          </a:p>
        </p:txBody>
      </p:sp>
      <p:sp>
        <p:nvSpPr>
          <p:cNvPr id="6" name="文本框 5"/>
          <p:cNvSpPr txBox="1"/>
          <p:nvPr/>
        </p:nvSpPr>
        <p:spPr>
          <a:xfrm>
            <a:off x="2325687" y="1849237"/>
            <a:ext cx="7272337" cy="2214880"/>
          </a:xfrm>
          <a:prstGeom prst="rect">
            <a:avLst/>
          </a:prstGeom>
          <a:noFill/>
        </p:spPr>
        <p:txBody>
          <a:bodyPr wrap="square" rtlCol="0">
            <a:spAutoFit/>
          </a:bodyPr>
          <a:lstStyle/>
          <a:p>
            <a:r>
              <a:rPr lang="zh-CN" altLang="en-US" sz="2400" dirty="0"/>
              <a:t>后期目标：（目前不做）</a:t>
            </a:r>
            <a:endParaRPr lang="zh-CN" altLang="en-US" sz="2400" dirty="0"/>
          </a:p>
          <a:p>
            <a:r>
              <a:rPr lang="en-US" altLang="zh-CN" sz="2400" dirty="0"/>
              <a:t>1.</a:t>
            </a:r>
            <a:r>
              <a:rPr lang="zh-CN" altLang="en-US" sz="2400" dirty="0"/>
              <a:t>在实现前期目标的前提下，积累训练集数据，后期可以借助大量的数据集进行机器学习，后期可以对车辆受损程度级别小的理赔申请进行自动的定损、审核和理赔。</a:t>
            </a:r>
            <a:endParaRPr lang="zh-CN" altLang="en-US" sz="2400" dirty="0"/>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2" name="11">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4256405" y="723900"/>
            <a:ext cx="900430" cy="84899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9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125027" y="956310"/>
            <a:ext cx="2757487"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dirty="0">
                <a:solidFill>
                  <a:srgbClr val="FFFF00"/>
                </a:solidFill>
                <a:latin typeface="等线" panose="02010600030101010101" charset="-122"/>
                <a:ea typeface="等线" panose="02010600030101010101" charset="-122"/>
              </a:rPr>
              <a:t>目标用户</a:t>
            </a:r>
            <a:endParaRPr kumimoji="0" lang="zh-CN" altLang="en-US" sz="32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endParaRPr>
          </a:p>
        </p:txBody>
      </p:sp>
      <p:sp>
        <p:nvSpPr>
          <p:cNvPr id="4" name="文本框 3"/>
          <p:cNvSpPr txBox="1"/>
          <p:nvPr/>
        </p:nvSpPr>
        <p:spPr>
          <a:xfrm>
            <a:off x="1313815" y="1725295"/>
            <a:ext cx="2900045" cy="460375"/>
          </a:xfrm>
          <a:prstGeom prst="rect">
            <a:avLst/>
          </a:prstGeom>
          <a:noFill/>
        </p:spPr>
        <p:txBody>
          <a:bodyPr wrap="square" rtlCol="0">
            <a:spAutoFit/>
          </a:bodyPr>
          <a:lstStyle/>
          <a:p>
            <a:r>
              <a:rPr lang="en-US" altLang="zh-CN" sz="2400" dirty="0"/>
              <a:t>1.</a:t>
            </a:r>
            <a:r>
              <a:rPr lang="zh-CN" altLang="en-US" sz="2400" dirty="0"/>
              <a:t>汽车业务保险公司</a:t>
            </a: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3" name="图片 2"/>
          <p:cNvPicPr>
            <a:picLocks noChangeAspect="1"/>
          </p:cNvPicPr>
          <p:nvPr/>
        </p:nvPicPr>
        <p:blipFill>
          <a:blip r:embed="rId2"/>
          <a:stretch>
            <a:fillRect/>
          </a:stretch>
        </p:blipFill>
        <p:spPr>
          <a:xfrm>
            <a:off x="1059180" y="2435225"/>
            <a:ext cx="4169410" cy="2962275"/>
          </a:xfrm>
          <a:prstGeom prst="rect">
            <a:avLst/>
          </a:prstGeom>
        </p:spPr>
      </p:pic>
      <p:sp>
        <p:nvSpPr>
          <p:cNvPr id="7" name="文本框 6"/>
          <p:cNvSpPr txBox="1"/>
          <p:nvPr/>
        </p:nvSpPr>
        <p:spPr>
          <a:xfrm>
            <a:off x="6458585" y="1725295"/>
            <a:ext cx="2791460" cy="460375"/>
          </a:xfrm>
          <a:prstGeom prst="rect">
            <a:avLst/>
          </a:prstGeom>
          <a:noFill/>
        </p:spPr>
        <p:txBody>
          <a:bodyPr wrap="square" rtlCol="0">
            <a:spAutoFit/>
          </a:bodyPr>
          <a:p>
            <a:r>
              <a:rPr lang="en-US" altLang="zh-CN" sz="2400" dirty="0"/>
              <a:t>2.</a:t>
            </a:r>
            <a:r>
              <a:rPr lang="zh-CN" altLang="en-US" sz="2400" dirty="0"/>
              <a:t>普通的汽车用户</a:t>
            </a: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8" name="图片 7"/>
          <p:cNvPicPr>
            <a:picLocks noChangeAspect="1"/>
          </p:cNvPicPr>
          <p:nvPr/>
        </p:nvPicPr>
        <p:blipFill>
          <a:blip r:embed="rId3"/>
          <a:stretch>
            <a:fillRect/>
          </a:stretch>
        </p:blipFill>
        <p:spPr>
          <a:xfrm>
            <a:off x="6203315" y="2575560"/>
            <a:ext cx="4232275" cy="2821940"/>
          </a:xfrm>
          <a:prstGeom prst="rect">
            <a:avLst/>
          </a:prstGeom>
        </p:spPr>
      </p:pic>
      <p:pic>
        <p:nvPicPr>
          <p:cNvPr id="5" name="12">
            <a:hlinkClick r:id="" action="ppaction://media"/>
          </p:cNvPr>
          <p:cNvPicPr/>
          <p:nvPr>
            <a:audioFile r:link="rId4"/>
            <p:extLst>
              <p:ext uri="{DAA4B4D4-6D71-4841-9C94-3DE7FCFB9230}">
                <p14:media xmlns:p14="http://schemas.microsoft.com/office/powerpoint/2010/main" r:embed="rId5"/>
              </p:ext>
            </p:extLst>
          </p:nvPr>
        </p:nvPicPr>
        <p:blipFill>
          <a:blip r:embed="rId6"/>
          <a:stretch>
            <a:fillRect/>
          </a:stretch>
        </p:blipFill>
        <p:spPr>
          <a:xfrm>
            <a:off x="4063365" y="871220"/>
            <a:ext cx="911860" cy="66865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28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034222" y="715198"/>
            <a:ext cx="2605087"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FFC000"/>
                </a:solidFill>
                <a:effectLst/>
                <a:uLnTx/>
                <a:uFillTx/>
                <a:latin typeface="等线" panose="02010600030101010101" charset="-122"/>
                <a:ea typeface="等线" panose="02010600030101010101" charset="-122"/>
                <a:cs typeface="+mn-cs"/>
              </a:rPr>
              <a:t>用户痛点</a:t>
            </a:r>
            <a:endParaRPr kumimoji="0" lang="zh-CN" altLang="en-US" sz="3200" b="0" i="0" u="none" strike="noStrike" kern="1200" cap="none" spc="0" normalizeH="0" baseline="0" noProof="0" dirty="0">
              <a:ln>
                <a:noFill/>
              </a:ln>
              <a:solidFill>
                <a:srgbClr val="FFC000"/>
              </a:solidFill>
              <a:effectLst/>
              <a:uLnTx/>
              <a:uFillTx/>
              <a:latin typeface="等线" panose="02010600030101010101" charset="-122"/>
              <a:ea typeface="等线" panose="02010600030101010101" charset="-122"/>
              <a:cs typeface="+mn-cs"/>
            </a:endParaRPr>
          </a:p>
        </p:txBody>
      </p:sp>
      <p:sp>
        <p:nvSpPr>
          <p:cNvPr id="6" name="文本框 5"/>
          <p:cNvSpPr txBox="1"/>
          <p:nvPr/>
        </p:nvSpPr>
        <p:spPr>
          <a:xfrm>
            <a:off x="2034222" y="1548685"/>
            <a:ext cx="7472363" cy="2522855"/>
          </a:xfrm>
          <a:prstGeom prst="rect">
            <a:avLst/>
          </a:prstGeom>
          <a:noFill/>
        </p:spPr>
        <p:txBody>
          <a:bodyPr wrap="square" rtlCol="0">
            <a:spAutoFit/>
          </a:bodyPr>
          <a:lstStyle/>
          <a:p>
            <a:r>
              <a:rPr lang="zh-CN" altLang="en-US" sz="2000" dirty="0">
                <a:latin typeface="22"/>
              </a:rPr>
              <a:t>保险公司：</a:t>
            </a:r>
            <a:endParaRPr lang="zh-CN" altLang="en-US" sz="2000" dirty="0">
              <a:latin typeface="22"/>
            </a:endParaRPr>
          </a:p>
          <a:p>
            <a:r>
              <a:rPr lang="en-US" altLang="zh-CN" sz="2000" dirty="0">
                <a:latin typeface="22"/>
              </a:rPr>
              <a:t>1.</a:t>
            </a:r>
            <a:r>
              <a:rPr lang="zh-CN" altLang="en-US" sz="2000" dirty="0">
                <a:latin typeface="22"/>
              </a:rPr>
              <a:t>人工理赔需要耗费巨大的人力资源，而且现在业务量还在不断地增加，对人力资源地需求会不断的增加，除非有新的解决方案。</a:t>
            </a:r>
            <a:endParaRPr lang="zh-CN" altLang="en-US" sz="2000" dirty="0">
              <a:latin typeface="22"/>
            </a:endParaRPr>
          </a:p>
          <a:p>
            <a:r>
              <a:rPr lang="en-US" altLang="zh-CN" sz="2000" dirty="0">
                <a:latin typeface="22"/>
              </a:rPr>
              <a:t>2.</a:t>
            </a:r>
            <a:r>
              <a:rPr lang="zh-CN" altLang="en-US" sz="2000" dirty="0">
                <a:latin typeface="22"/>
              </a:rPr>
              <a:t>人工理赔也有着不准确性，人们在情绪和能力的制约下，有可能造成理赔的出错，从而增加了公司的财务支出或者是造成用户的不满。</a:t>
            </a:r>
            <a:endParaRPr lang="en-US" altLang="zh-CN" sz="2000" dirty="0">
              <a:latin typeface="22"/>
            </a:endParaRPr>
          </a:p>
          <a:p>
            <a:endParaRPr lang="zh-CN" altLang="en-US" sz="2000" dirty="0">
              <a:latin typeface="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2" name="13">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3931285" y="561340"/>
            <a:ext cx="982345" cy="8902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9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034222" y="715198"/>
            <a:ext cx="2605087"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FFC000"/>
                </a:solidFill>
                <a:effectLst/>
                <a:uLnTx/>
                <a:uFillTx/>
                <a:latin typeface="等线" panose="02010600030101010101" charset="-122"/>
                <a:ea typeface="等线" panose="02010600030101010101" charset="-122"/>
                <a:cs typeface="+mn-cs"/>
              </a:rPr>
              <a:t>用户痛点</a:t>
            </a:r>
            <a:endParaRPr kumimoji="0" lang="zh-CN" altLang="en-US" sz="3200" b="0" i="0" u="none" strike="noStrike" kern="1200" cap="none" spc="0" normalizeH="0" baseline="0" noProof="0" dirty="0">
              <a:ln>
                <a:noFill/>
              </a:ln>
              <a:solidFill>
                <a:srgbClr val="FFC000"/>
              </a:solidFill>
              <a:effectLst/>
              <a:uLnTx/>
              <a:uFillTx/>
              <a:latin typeface="等线" panose="02010600030101010101" charset="-122"/>
              <a:ea typeface="等线" panose="02010600030101010101" charset="-122"/>
              <a:cs typeface="+mn-cs"/>
            </a:endParaRPr>
          </a:p>
        </p:txBody>
      </p:sp>
      <p:sp>
        <p:nvSpPr>
          <p:cNvPr id="6" name="文本框 5"/>
          <p:cNvSpPr txBox="1"/>
          <p:nvPr/>
        </p:nvSpPr>
        <p:spPr>
          <a:xfrm>
            <a:off x="2116137" y="1739820"/>
            <a:ext cx="7472363" cy="1906905"/>
          </a:xfrm>
          <a:prstGeom prst="rect">
            <a:avLst/>
          </a:prstGeom>
          <a:noFill/>
        </p:spPr>
        <p:txBody>
          <a:bodyPr wrap="square" rtlCol="0">
            <a:spAutoFit/>
          </a:bodyPr>
          <a:lstStyle/>
          <a:p>
            <a:r>
              <a:rPr lang="zh-CN" altLang="en-US" sz="2000" dirty="0">
                <a:latin typeface="22"/>
              </a:rPr>
              <a:t>普通用户：</a:t>
            </a:r>
            <a:endParaRPr lang="zh-CN" altLang="en-US" sz="2000" dirty="0">
              <a:latin typeface="22"/>
            </a:endParaRPr>
          </a:p>
          <a:p>
            <a:r>
              <a:rPr lang="en-US" altLang="zh-CN" sz="2000" dirty="0">
                <a:latin typeface="22"/>
              </a:rPr>
              <a:t>1.</a:t>
            </a:r>
            <a:r>
              <a:rPr lang="zh-CN" altLang="en-US" sz="2000" dirty="0">
                <a:latin typeface="22"/>
              </a:rPr>
              <a:t>传统的理赔方式会消耗比较多的时间，同时业务人员的回复也比较的慢，心急自己的爱车的用户也不知该如何是好。</a:t>
            </a:r>
            <a:endParaRPr lang="zh-CN" altLang="en-US" sz="2000" dirty="0">
              <a:latin typeface="22"/>
            </a:endParaRPr>
          </a:p>
          <a:p>
            <a:r>
              <a:rPr lang="en-US" altLang="zh-CN" sz="2000" dirty="0">
                <a:latin typeface="22"/>
              </a:rPr>
              <a:t>2.</a:t>
            </a:r>
            <a:r>
              <a:rPr lang="zh-CN" altLang="en-US" sz="2000" dirty="0">
                <a:latin typeface="22"/>
              </a:rPr>
              <a:t>用户想知道自己的理赔过程以及进度，这一些用户都想有数据可查。</a:t>
            </a:r>
            <a:endParaRPr lang="zh-CN" altLang="en-US" sz="2000" dirty="0">
              <a:latin typeface="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2" name="14">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3951605" y="607060"/>
            <a:ext cx="1022985" cy="8001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98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243137" y="1230312"/>
            <a:ext cx="2528887"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dirty="0">
                <a:solidFill>
                  <a:srgbClr val="4472C4"/>
                </a:solidFill>
                <a:latin typeface="等线" panose="02010600030101010101" charset="-122"/>
                <a:ea typeface="等线" panose="02010600030101010101" charset="-122"/>
              </a:rPr>
              <a:t>用户需求</a:t>
            </a:r>
            <a:endParaRPr kumimoji="0" lang="zh-CN" altLang="en-US" sz="3200" b="0" i="0" u="none" strike="noStrike" kern="1200" cap="none" spc="0" normalizeH="0" baseline="0" noProof="0" dirty="0">
              <a:ln>
                <a:noFill/>
              </a:ln>
              <a:solidFill>
                <a:srgbClr val="4472C4"/>
              </a:solidFill>
              <a:effectLst/>
              <a:uLnTx/>
              <a:uFillTx/>
              <a:latin typeface="等线" panose="02010600030101010101" charset="-122"/>
              <a:ea typeface="等线" panose="02010600030101010101" charset="-122"/>
              <a:cs typeface="+mn-cs"/>
            </a:endParaRPr>
          </a:p>
        </p:txBody>
      </p:sp>
      <p:graphicFrame>
        <p:nvGraphicFramePr>
          <p:cNvPr id="6" name="表格 6"/>
          <p:cNvGraphicFramePr>
            <a:graphicFrameLocks noGrp="1"/>
          </p:cNvGraphicFramePr>
          <p:nvPr/>
        </p:nvGraphicFramePr>
        <p:xfrm>
          <a:off x="2243137" y="2248429"/>
          <a:ext cx="7243764" cy="2180696"/>
        </p:xfrm>
        <a:graphic>
          <a:graphicData uri="http://schemas.openxmlformats.org/drawingml/2006/table">
            <a:tbl>
              <a:tblPr firstRow="1" bandRow="1">
                <a:tableStyleId>{7DF18680-E054-41AD-8BC1-D1AEF772440D}</a:tableStyleId>
              </a:tblPr>
              <a:tblGrid>
                <a:gridCol w="2414588"/>
                <a:gridCol w="2414588"/>
                <a:gridCol w="2414588"/>
              </a:tblGrid>
              <a:tr h="545174">
                <a:tc>
                  <a:txBody>
                    <a:bodyPr/>
                    <a:lstStyle/>
                    <a:p>
                      <a:r>
                        <a:rPr lang="zh-CN" altLang="en-US" dirty="0"/>
                        <a:t>用户案例</a:t>
                      </a:r>
                      <a:endParaRPr lang="zh-CN" altLang="en-US" dirty="0"/>
                    </a:p>
                  </a:txBody>
                  <a:tcPr/>
                </a:tc>
                <a:tc>
                  <a:txBody>
                    <a:bodyPr/>
                    <a:lstStyle/>
                    <a:p>
                      <a:r>
                        <a:rPr lang="zh-CN" altLang="en-US" dirty="0"/>
                        <a:t>对应功能</a:t>
                      </a:r>
                      <a:endParaRPr lang="zh-CN" altLang="en-US" dirty="0"/>
                    </a:p>
                  </a:txBody>
                  <a:tcPr/>
                </a:tc>
                <a:tc>
                  <a:txBody>
                    <a:bodyPr/>
                    <a:lstStyle/>
                    <a:p>
                      <a:r>
                        <a:rPr lang="zh-CN" altLang="en-US" dirty="0"/>
                        <a:t>重要性</a:t>
                      </a:r>
                      <a:endParaRPr lang="zh-CN" altLang="en-US" dirty="0"/>
                    </a:p>
                  </a:txBody>
                  <a:tcPr/>
                </a:tc>
              </a:tr>
              <a:tr h="545174">
                <a:tc>
                  <a:txBody>
                    <a:bodyPr/>
                    <a:lstStyle/>
                    <a:p>
                      <a:r>
                        <a:rPr lang="zh-CN" altLang="en-US" dirty="0"/>
                        <a:t>汽车外观损伤识别</a:t>
                      </a:r>
                      <a:endParaRPr lang="zh-CN" altLang="en-US" dirty="0"/>
                    </a:p>
                  </a:txBody>
                  <a:tcPr/>
                </a:tc>
                <a:tc>
                  <a:txBody>
                    <a:bodyPr/>
                    <a:lstStyle/>
                    <a:p>
                      <a:r>
                        <a:rPr lang="zh-CN" altLang="en-US" dirty="0"/>
                        <a:t>损伤识别</a:t>
                      </a:r>
                      <a:r>
                        <a:rPr lang="en-US" altLang="zh-CN" dirty="0"/>
                        <a:t>API</a:t>
                      </a:r>
                      <a:endParaRPr lang="zh-CN" altLang="en-US" dirty="0"/>
                    </a:p>
                  </a:txBody>
                  <a:tcPr/>
                </a:tc>
                <a:tc>
                  <a:txBody>
                    <a:bodyPr/>
                    <a:lstStyle/>
                    <a:p>
                      <a:r>
                        <a:rPr lang="zh-CN" altLang="en-US" dirty="0"/>
                        <a:t>重要</a:t>
                      </a:r>
                      <a:endParaRPr lang="zh-CN" altLang="en-US" dirty="0"/>
                    </a:p>
                  </a:txBody>
                  <a:tcPr/>
                </a:tc>
              </a:tr>
              <a:tr h="545174">
                <a:tc>
                  <a:txBody>
                    <a:bodyPr/>
                    <a:lstStyle/>
                    <a:p>
                      <a:r>
                        <a:rPr lang="zh-CN" altLang="en-US" dirty="0"/>
                        <a:t>资质汽车维修点导航</a:t>
                      </a:r>
                      <a:endParaRPr lang="zh-CN" altLang="en-US" dirty="0"/>
                    </a:p>
                  </a:txBody>
                  <a:tcPr/>
                </a:tc>
                <a:tc>
                  <a:txBody>
                    <a:bodyPr/>
                    <a:lstStyle/>
                    <a:p>
                      <a:r>
                        <a:rPr lang="zh-CN" altLang="en-US" dirty="0"/>
                        <a:t>路线导航</a:t>
                      </a:r>
                      <a:endParaRPr lang="zh-CN" altLang="en-US" dirty="0"/>
                    </a:p>
                  </a:txBody>
                  <a:tcPr/>
                </a:tc>
                <a:tc>
                  <a:txBody>
                    <a:bodyPr/>
                    <a:lstStyle/>
                    <a:p>
                      <a:r>
                        <a:rPr lang="zh-CN" altLang="en-US" dirty="0"/>
                        <a:t>重要</a:t>
                      </a:r>
                      <a:endParaRPr lang="zh-CN" altLang="en-US" dirty="0"/>
                    </a:p>
                  </a:txBody>
                  <a:tcPr/>
                </a:tc>
              </a:tr>
              <a:tr h="545174">
                <a:tc>
                  <a:txBody>
                    <a:bodyPr/>
                    <a:lstStyle/>
                    <a:p>
                      <a:r>
                        <a:rPr lang="zh-CN" altLang="en-US" dirty="0"/>
                        <a:t>用户了解理赔的进程</a:t>
                      </a:r>
                      <a:endParaRPr lang="zh-CN" altLang="en-US" dirty="0"/>
                    </a:p>
                  </a:txBody>
                  <a:tcPr/>
                </a:tc>
                <a:tc>
                  <a:txBody>
                    <a:bodyPr/>
                    <a:lstStyle/>
                    <a:p>
                      <a:r>
                        <a:rPr lang="zh-CN" altLang="en-US" dirty="0"/>
                        <a:t>数据更新</a:t>
                      </a:r>
                      <a:endParaRPr lang="zh-CN" altLang="en-US" dirty="0"/>
                    </a:p>
                  </a:txBody>
                  <a:tcPr/>
                </a:tc>
                <a:tc>
                  <a:txBody>
                    <a:bodyPr/>
                    <a:lstStyle/>
                    <a:p>
                      <a:r>
                        <a:rPr lang="zh-CN" altLang="en-US" dirty="0"/>
                        <a:t>一般</a:t>
                      </a:r>
                      <a:endParaRPr lang="zh-CN" altLang="en-US" dirty="0"/>
                    </a:p>
                  </a:txBody>
                  <a:tcPr/>
                </a:tc>
              </a:tr>
            </a:tbl>
          </a:graphicData>
        </a:graphic>
      </p:graphicFrame>
      <p:pic>
        <p:nvPicPr>
          <p:cNvPr id="3" name="15">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4144645" y="1136650"/>
            <a:ext cx="1002665" cy="76962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4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699385" y="449580"/>
            <a:ext cx="592645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dirty="0">
                <a:solidFill>
                  <a:srgbClr val="FFC000"/>
                </a:solidFill>
                <a:latin typeface="等线" panose="02010600030101010101" charset="-122"/>
                <a:ea typeface="等线" panose="02010600030101010101" charset="-122"/>
              </a:rPr>
              <a:t>产品原型中的智能交互</a:t>
            </a:r>
            <a:r>
              <a:rPr kumimoji="0" lang="zh-CN" altLang="en-US" sz="3200" b="0" i="0" u="none" strike="noStrike" kern="1200" cap="none" spc="0" normalizeH="0" baseline="0" noProof="0" dirty="0">
                <a:ln>
                  <a:noFill/>
                </a:ln>
                <a:solidFill>
                  <a:srgbClr val="FFC000"/>
                </a:solidFill>
                <a:effectLst/>
                <a:uLnTx/>
                <a:uFillTx/>
                <a:latin typeface="等线" panose="02010600030101010101" charset="-122"/>
                <a:ea typeface="等线" panose="02010600030101010101" charset="-122"/>
                <a:cs typeface="+mn-cs"/>
              </a:rPr>
              <a:t>：</a:t>
            </a:r>
            <a:endParaRPr kumimoji="0" lang="zh-CN" altLang="en-US" sz="3200" b="0" i="0" u="none" strike="noStrike" kern="1200" cap="none" spc="0" normalizeH="0" baseline="0" noProof="0" dirty="0">
              <a:ln>
                <a:noFill/>
              </a:ln>
              <a:solidFill>
                <a:srgbClr val="FFC000"/>
              </a:solidFill>
              <a:effectLst/>
              <a:uLnTx/>
              <a:uFillTx/>
              <a:latin typeface="等线" panose="02010600030101010101" charset="-122"/>
              <a:ea typeface="等线" panose="02010600030101010101" charset="-122"/>
              <a:cs typeface="+mn-cs"/>
            </a:endParaRPr>
          </a:p>
        </p:txBody>
      </p:sp>
      <p:pic>
        <p:nvPicPr>
          <p:cNvPr id="5" name="图片 4"/>
          <p:cNvPicPr>
            <a:picLocks noChangeAspect="1"/>
          </p:cNvPicPr>
          <p:nvPr/>
        </p:nvPicPr>
        <p:blipFill>
          <a:blip r:embed="rId2"/>
          <a:stretch>
            <a:fillRect/>
          </a:stretch>
        </p:blipFill>
        <p:spPr>
          <a:xfrm>
            <a:off x="2332085" y="1395190"/>
            <a:ext cx="2413878" cy="4764648"/>
          </a:xfrm>
          <a:prstGeom prst="rect">
            <a:avLst/>
          </a:prstGeom>
        </p:spPr>
      </p:pic>
      <p:sp>
        <p:nvSpPr>
          <p:cNvPr id="7" name="文本框 6"/>
          <p:cNvSpPr txBox="1"/>
          <p:nvPr/>
        </p:nvSpPr>
        <p:spPr>
          <a:xfrm>
            <a:off x="3026219" y="6336566"/>
            <a:ext cx="1025610" cy="369332"/>
          </a:xfrm>
          <a:prstGeom prst="rect">
            <a:avLst/>
          </a:prstGeom>
          <a:noFill/>
        </p:spPr>
        <p:txBody>
          <a:bodyPr wrap="square" rtlCol="0">
            <a:spAutoFit/>
          </a:bodyPr>
          <a:lstStyle/>
          <a:p>
            <a:r>
              <a:rPr lang="zh-CN" altLang="en-US" dirty="0"/>
              <a:t>首页面</a:t>
            </a:r>
            <a:endParaRPr lang="zh-CN" altLang="en-US" dirty="0"/>
          </a:p>
        </p:txBody>
      </p:sp>
      <p:pic>
        <p:nvPicPr>
          <p:cNvPr id="8" name="图片 7"/>
          <p:cNvPicPr>
            <a:picLocks noChangeAspect="1"/>
          </p:cNvPicPr>
          <p:nvPr/>
        </p:nvPicPr>
        <p:blipFill>
          <a:blip r:embed="rId3"/>
          <a:stretch>
            <a:fillRect/>
          </a:stretch>
        </p:blipFill>
        <p:spPr>
          <a:xfrm>
            <a:off x="6820396" y="1395258"/>
            <a:ext cx="2420322" cy="4767485"/>
          </a:xfrm>
          <a:prstGeom prst="rect">
            <a:avLst/>
          </a:prstGeom>
        </p:spPr>
      </p:pic>
      <p:sp>
        <p:nvSpPr>
          <p:cNvPr id="9" name="文本框 8"/>
          <p:cNvSpPr txBox="1"/>
          <p:nvPr/>
        </p:nvSpPr>
        <p:spPr>
          <a:xfrm>
            <a:off x="7545539" y="6336628"/>
            <a:ext cx="119012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prstClr val="black"/>
                </a:solidFill>
                <a:latin typeface="等线" panose="02010600030101010101" charset="-122"/>
                <a:ea typeface="等线" panose="02010600030101010101" charset="-122"/>
              </a:rPr>
              <a:t>照片上传</a:t>
            </a: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3" name="16">
            <a:hlinkClick r:id="" action="ppaction://media"/>
          </p:cNvPr>
          <p:cNvPicPr/>
          <p:nvPr>
            <a:audioFile r:link="rId4"/>
            <p:extLst>
              <p:ext uri="{DAA4B4D4-6D71-4841-9C94-3DE7FCFB9230}">
                <p14:media xmlns:p14="http://schemas.microsoft.com/office/powerpoint/2010/main" r:embed="rId5"/>
              </p:ext>
            </p:extLst>
          </p:nvPr>
        </p:nvPicPr>
        <p:blipFill>
          <a:blip r:embed="rId6"/>
          <a:stretch>
            <a:fillRect/>
          </a:stretch>
        </p:blipFill>
        <p:spPr>
          <a:xfrm>
            <a:off x="7136765" y="351155"/>
            <a:ext cx="972185" cy="77978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8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699423" y="449491"/>
            <a:ext cx="2783938"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FFC000"/>
                </a:solidFill>
                <a:effectLst/>
                <a:uLnTx/>
                <a:uFillTx/>
                <a:latin typeface="等线" panose="02010600030101010101" charset="-122"/>
                <a:ea typeface="等线" panose="02010600030101010101" charset="-122"/>
                <a:cs typeface="+mn-cs"/>
              </a:rPr>
              <a:t>产品原型：</a:t>
            </a:r>
            <a:endParaRPr kumimoji="0" lang="zh-CN" altLang="en-US" sz="3200" b="0" i="0" u="none" strike="noStrike" kern="1200" cap="none" spc="0" normalizeH="0" baseline="0" noProof="0" dirty="0">
              <a:ln>
                <a:noFill/>
              </a:ln>
              <a:solidFill>
                <a:srgbClr val="FFC000"/>
              </a:solidFill>
              <a:effectLst/>
              <a:uLnTx/>
              <a:uFillTx/>
              <a:latin typeface="等线" panose="02010600030101010101" charset="-122"/>
              <a:ea typeface="等线" panose="02010600030101010101" charset="-122"/>
              <a:cs typeface="+mn-cs"/>
            </a:endParaRPr>
          </a:p>
        </p:txBody>
      </p:sp>
      <p:sp>
        <p:nvSpPr>
          <p:cNvPr id="7" name="文本框 6"/>
          <p:cNvSpPr txBox="1"/>
          <p:nvPr/>
        </p:nvSpPr>
        <p:spPr>
          <a:xfrm>
            <a:off x="3081723" y="6394351"/>
            <a:ext cx="165734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prstClr val="black"/>
                </a:solidFill>
                <a:latin typeface="等线" panose="02010600030101010101" charset="-122"/>
                <a:ea typeface="等线" panose="02010600030101010101" charset="-122"/>
              </a:rPr>
              <a:t>维修地点导航</a:t>
            </a: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9298" y="1535521"/>
            <a:ext cx="2421899" cy="4764651"/>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descr="微信图片_202001011645015"/>
          <p:cNvPicPr>
            <a:picLocks noChangeAspect="1"/>
          </p:cNvPicPr>
          <p:nvPr/>
        </p:nvPicPr>
        <p:blipFill>
          <a:blip r:embed="rId3"/>
          <a:stretch>
            <a:fillRect/>
          </a:stretch>
        </p:blipFill>
        <p:spPr>
          <a:xfrm>
            <a:off x="6995160" y="1535430"/>
            <a:ext cx="3517265" cy="4859655"/>
          </a:xfrm>
          <a:prstGeom prst="rect">
            <a:avLst/>
          </a:prstGeom>
        </p:spPr>
      </p:pic>
      <p:sp>
        <p:nvSpPr>
          <p:cNvPr id="8" name="文本框 7"/>
          <p:cNvSpPr txBox="1"/>
          <p:nvPr/>
        </p:nvSpPr>
        <p:spPr>
          <a:xfrm>
            <a:off x="8153400" y="6394450"/>
            <a:ext cx="1200150" cy="368300"/>
          </a:xfrm>
          <a:prstGeom prst="rect">
            <a:avLst/>
          </a:prstGeom>
          <a:noFill/>
        </p:spPr>
        <p:txBody>
          <a:bodyPr wrap="squar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prstClr val="black"/>
                </a:solidFill>
                <a:latin typeface="等线" panose="02010600030101010101" charset="-122"/>
                <a:ea typeface="等线" panose="02010600030101010101" charset="-122"/>
              </a:rPr>
              <a:t>路线</a:t>
            </a:r>
            <a:r>
              <a:rPr lang="zh-CN" altLang="en-US" dirty="0">
                <a:solidFill>
                  <a:prstClr val="black"/>
                </a:solidFill>
                <a:latin typeface="等线" panose="02010600030101010101" charset="-122"/>
                <a:ea typeface="等线" panose="02010600030101010101" charset="-122"/>
              </a:rPr>
              <a:t>导航</a:t>
            </a: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3" name="17">
            <a:hlinkClick r:id="" action="ppaction://media"/>
          </p:cNvPr>
          <p:cNvPicPr/>
          <p:nvPr>
            <a:audioFile r:link="rId4"/>
            <p:extLst>
              <p:ext uri="{DAA4B4D4-6D71-4841-9C94-3DE7FCFB9230}">
                <p14:media xmlns:p14="http://schemas.microsoft.com/office/powerpoint/2010/main" r:embed="rId5"/>
              </p:ext>
            </p:extLst>
          </p:nvPr>
        </p:nvPicPr>
        <p:blipFill>
          <a:blip r:embed="rId6"/>
          <a:stretch>
            <a:fillRect/>
          </a:stretch>
        </p:blipFill>
        <p:spPr>
          <a:xfrm>
            <a:off x="4739005" y="316865"/>
            <a:ext cx="1147445" cy="84963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50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1946275" y="483393"/>
            <a:ext cx="358616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srgbClr val="70AD47"/>
                </a:solidFill>
                <a:effectLst/>
                <a:uLnTx/>
                <a:uFillTx/>
                <a:latin typeface="等线" panose="02010600030101010101" charset="-122"/>
                <a:ea typeface="等线" panose="02010600030101010101" charset="-122"/>
                <a:cs typeface="+mn-cs"/>
              </a:rPr>
              <a:t>API</a:t>
            </a:r>
            <a:r>
              <a:rPr kumimoji="0" lang="zh-CN" altLang="en-US" sz="3200" b="0" i="0" u="none" strike="noStrike" kern="1200" cap="none" spc="0" normalizeH="0" baseline="0" noProof="0" dirty="0">
                <a:ln>
                  <a:noFill/>
                </a:ln>
                <a:solidFill>
                  <a:srgbClr val="70AD47"/>
                </a:solidFill>
                <a:effectLst/>
                <a:uLnTx/>
                <a:uFillTx/>
                <a:latin typeface="等线" panose="02010600030101010101" charset="-122"/>
                <a:ea typeface="等线" panose="02010600030101010101" charset="-122"/>
                <a:cs typeface="+mn-cs"/>
              </a:rPr>
              <a:t>的运用</a:t>
            </a:r>
            <a:endParaRPr kumimoji="0" lang="zh-CN" altLang="en-US" sz="3200" b="0" i="0" u="none" strike="noStrike" kern="1200" cap="none" spc="0" normalizeH="0" baseline="0" noProof="0" dirty="0">
              <a:ln>
                <a:noFill/>
              </a:ln>
              <a:solidFill>
                <a:srgbClr val="70AD47"/>
              </a:solidFill>
              <a:effectLst/>
              <a:uLnTx/>
              <a:uFillTx/>
              <a:latin typeface="等线" panose="02010600030101010101" charset="-122"/>
              <a:ea typeface="等线" panose="02010600030101010101" charset="-122"/>
              <a:cs typeface="+mn-cs"/>
            </a:endParaRPr>
          </a:p>
        </p:txBody>
      </p:sp>
      <p:sp>
        <p:nvSpPr>
          <p:cNvPr id="4" name="文本框 3"/>
          <p:cNvSpPr txBox="1"/>
          <p:nvPr/>
        </p:nvSpPr>
        <p:spPr>
          <a:xfrm>
            <a:off x="1864360" y="1482090"/>
            <a:ext cx="3202305" cy="3046095"/>
          </a:xfrm>
          <a:prstGeom prst="rect">
            <a:avLst/>
          </a:prstGeom>
          <a:noFill/>
        </p:spPr>
        <p:txBody>
          <a:bodyPr wrap="square" rtlCol="0">
            <a:spAutoFit/>
          </a:bodyPr>
          <a:lstStyle/>
          <a:p>
            <a:r>
              <a:rPr lang="zh-CN" altLang="en-US" sz="2400" dirty="0"/>
              <a:t>在百度的汽车外观受损</a:t>
            </a:r>
            <a:r>
              <a:rPr lang="en-US" altLang="zh-CN" sz="2400" dirty="0"/>
              <a:t>API</a:t>
            </a:r>
            <a:r>
              <a:rPr lang="zh-CN" altLang="en-US" sz="2400" dirty="0"/>
              <a:t>的测试中，我测试了不同类型的图片，对于单一损伤，图片清晰</a:t>
            </a:r>
            <a:r>
              <a:rPr lang="en-US" altLang="zh-CN" sz="2400" dirty="0"/>
              <a:t>,API</a:t>
            </a:r>
            <a:r>
              <a:rPr lang="zh-CN" altLang="en-US" sz="2400" dirty="0"/>
              <a:t>都能准确的识别到汽车受损的类型，受损的位置以及损伤的零部件的编号。</a:t>
            </a:r>
            <a:endParaRPr lang="zh-CN" altLang="en-US" sz="2400" dirty="0"/>
          </a:p>
        </p:txBody>
      </p:sp>
      <p:pic>
        <p:nvPicPr>
          <p:cNvPr id="6" name="图片 5" descr="1"/>
          <p:cNvPicPr>
            <a:picLocks noChangeAspect="1"/>
          </p:cNvPicPr>
          <p:nvPr/>
        </p:nvPicPr>
        <p:blipFill>
          <a:blip r:embed="rId2"/>
          <a:stretch>
            <a:fillRect/>
          </a:stretch>
        </p:blipFill>
        <p:spPr>
          <a:xfrm>
            <a:off x="5389245" y="1402715"/>
            <a:ext cx="5187950" cy="2918460"/>
          </a:xfrm>
          <a:prstGeom prst="rect">
            <a:avLst/>
          </a:prstGeom>
        </p:spPr>
      </p:pic>
      <p:sp>
        <p:nvSpPr>
          <p:cNvPr id="7" name="文本框 6"/>
          <p:cNvSpPr txBox="1"/>
          <p:nvPr/>
        </p:nvSpPr>
        <p:spPr>
          <a:xfrm>
            <a:off x="1864360" y="4424680"/>
            <a:ext cx="6153150" cy="1198880"/>
          </a:xfrm>
          <a:prstGeom prst="rect">
            <a:avLst/>
          </a:prstGeom>
          <a:noFill/>
        </p:spPr>
        <p:txBody>
          <a:bodyPr wrap="square" rtlCol="0">
            <a:spAutoFit/>
          </a:bodyPr>
          <a:p>
            <a:r>
              <a:rPr lang="zh-CN" altLang="en-US" sz="2400" dirty="0">
                <a:sym typeface="+mn-ea"/>
              </a:rPr>
              <a:t>在图片不清晰，汽车外观不有脏物遮挡和汽车受损程度严重的时候，</a:t>
            </a:r>
            <a:r>
              <a:rPr lang="en-US" altLang="zh-CN" sz="2400" dirty="0">
                <a:sym typeface="+mn-ea"/>
              </a:rPr>
              <a:t>API</a:t>
            </a:r>
            <a:r>
              <a:rPr lang="zh-CN" altLang="en-US" sz="2400" dirty="0">
                <a:sym typeface="+mn-ea"/>
              </a:rPr>
              <a:t>提示输出结果错误，提示错误的类型。</a:t>
            </a:r>
            <a:endParaRPr lang="zh-CN" altLang="en-US" sz="2400"/>
          </a:p>
        </p:txBody>
      </p:sp>
      <p:pic>
        <p:nvPicPr>
          <p:cNvPr id="3" name="18">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4043680" y="415925"/>
            <a:ext cx="1022985" cy="71882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20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1927860" y="483235"/>
            <a:ext cx="1820545"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srgbClr val="70AD47"/>
                </a:solidFill>
                <a:effectLst/>
                <a:uLnTx/>
                <a:uFillTx/>
                <a:latin typeface="等线" panose="02010600030101010101" charset="-122"/>
                <a:ea typeface="等线" panose="02010600030101010101" charset="-122"/>
                <a:cs typeface="+mn-cs"/>
              </a:rPr>
              <a:t>API</a:t>
            </a:r>
            <a:r>
              <a:rPr kumimoji="0" lang="zh-CN" altLang="en-US" sz="3200" b="0" i="0" u="none" strike="noStrike" kern="1200" cap="none" spc="0" normalizeH="0" baseline="0" noProof="0" dirty="0">
                <a:ln>
                  <a:noFill/>
                </a:ln>
                <a:solidFill>
                  <a:srgbClr val="70AD47"/>
                </a:solidFill>
                <a:effectLst/>
                <a:uLnTx/>
                <a:uFillTx/>
                <a:latin typeface="等线" panose="02010600030101010101" charset="-122"/>
                <a:ea typeface="等线" panose="02010600030101010101" charset="-122"/>
                <a:cs typeface="+mn-cs"/>
              </a:rPr>
              <a:t>选择</a:t>
            </a:r>
            <a:endParaRPr kumimoji="0" lang="zh-CN" altLang="en-US" sz="3200" b="0" i="0" u="none" strike="noStrike" kern="1200" cap="none" spc="0" normalizeH="0" baseline="0" noProof="0" dirty="0">
              <a:ln>
                <a:noFill/>
              </a:ln>
              <a:solidFill>
                <a:srgbClr val="70AD47"/>
              </a:solidFill>
              <a:effectLst/>
              <a:uLnTx/>
              <a:uFillTx/>
              <a:latin typeface="等线" panose="02010600030101010101" charset="-122"/>
              <a:ea typeface="等线" panose="02010600030101010101" charset="-122"/>
              <a:cs typeface="+mn-cs"/>
            </a:endParaRPr>
          </a:p>
        </p:txBody>
      </p:sp>
      <p:sp>
        <p:nvSpPr>
          <p:cNvPr id="4" name="文本框 3"/>
          <p:cNvSpPr txBox="1"/>
          <p:nvPr/>
        </p:nvSpPr>
        <p:spPr>
          <a:xfrm>
            <a:off x="1985010" y="1066800"/>
            <a:ext cx="6491605" cy="2306955"/>
          </a:xfrm>
          <a:prstGeom prst="rect">
            <a:avLst/>
          </a:prstGeom>
          <a:noFill/>
        </p:spPr>
        <p:txBody>
          <a:bodyPr wrap="square" rtlCol="0">
            <a:spAutoFit/>
          </a:bodyPr>
          <a:lstStyle/>
          <a:p>
            <a:r>
              <a:rPr lang="zh-CN" altLang="en-US" sz="2400" dirty="0">
                <a:sym typeface="+mn-ea"/>
              </a:rPr>
              <a:t>总结：</a:t>
            </a:r>
            <a:endParaRPr lang="zh-CN" altLang="en-US" sz="2400" dirty="0">
              <a:sym typeface="+mn-ea"/>
            </a:endParaRPr>
          </a:p>
          <a:p>
            <a:r>
              <a:rPr lang="zh-CN" altLang="en-US" sz="2400" dirty="0">
                <a:sym typeface="+mn-ea"/>
              </a:rPr>
              <a:t>目前市面上，针对车辆外观受损识别的</a:t>
            </a:r>
            <a:r>
              <a:rPr lang="en-US" altLang="zh-CN" sz="2400" dirty="0">
                <a:sym typeface="+mn-ea"/>
              </a:rPr>
              <a:t>API</a:t>
            </a:r>
            <a:r>
              <a:rPr lang="zh-CN" altLang="en-US" sz="2400" dirty="0">
                <a:sym typeface="+mn-ea"/>
              </a:rPr>
              <a:t>只有百度一家，其他平台虽然有关于图像识别类型的</a:t>
            </a:r>
            <a:r>
              <a:rPr lang="en-US" altLang="zh-CN" sz="2400" dirty="0">
                <a:sym typeface="+mn-ea"/>
              </a:rPr>
              <a:t>API</a:t>
            </a:r>
            <a:r>
              <a:rPr lang="zh-CN" altLang="en-US" sz="2400" dirty="0">
                <a:sym typeface="+mn-ea"/>
              </a:rPr>
              <a:t>，但是在汽车受损识别领域都远不如百度</a:t>
            </a:r>
            <a:r>
              <a:rPr lang="en-US" altLang="zh-CN" sz="2400" dirty="0">
                <a:sym typeface="+mn-ea"/>
              </a:rPr>
              <a:t>API</a:t>
            </a:r>
            <a:r>
              <a:rPr lang="zh-CN" altLang="en-US" sz="2400" dirty="0">
                <a:sym typeface="+mn-ea"/>
              </a:rPr>
              <a:t>成熟，稳定，目前百度是这个领域的领先者。</a:t>
            </a:r>
            <a:endParaRPr lang="zh-CN" altLang="en-US" sz="2400" dirty="0"/>
          </a:p>
          <a:p>
            <a:endParaRPr lang="zh-CN" altLang="en-US" sz="2400" dirty="0"/>
          </a:p>
        </p:txBody>
      </p:sp>
      <p:pic>
        <p:nvPicPr>
          <p:cNvPr id="3" name="图片 2"/>
          <p:cNvPicPr>
            <a:picLocks noChangeAspect="1"/>
          </p:cNvPicPr>
          <p:nvPr/>
        </p:nvPicPr>
        <p:blipFill>
          <a:blip r:embed="rId2"/>
          <a:stretch>
            <a:fillRect/>
          </a:stretch>
        </p:blipFill>
        <p:spPr>
          <a:xfrm>
            <a:off x="2070735" y="3180715"/>
            <a:ext cx="6137910" cy="3471545"/>
          </a:xfrm>
          <a:prstGeom prst="rect">
            <a:avLst/>
          </a:prstGeom>
        </p:spPr>
      </p:pic>
      <p:pic>
        <p:nvPicPr>
          <p:cNvPr id="5" name="19">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3748405" y="415290"/>
            <a:ext cx="860425" cy="71882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225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1930938" y="557213"/>
            <a:ext cx="2783938" cy="583565"/>
          </a:xfrm>
          <a:prstGeom prst="rect">
            <a:avLst/>
          </a:prstGeom>
          <a:noFill/>
        </p:spPr>
        <p:txBody>
          <a:bodyPr wrap="square" rtlCol="0">
            <a:spAutoFit/>
          </a:bodyPr>
          <a:lstStyle/>
          <a:p>
            <a:r>
              <a:rPr lang="zh-CN" altLang="en-US" sz="3200" dirty="0">
                <a:solidFill>
                  <a:srgbClr val="FFC000"/>
                </a:solidFill>
              </a:rPr>
              <a:t>用户需求</a:t>
            </a:r>
            <a:r>
              <a:rPr lang="zh-CN" altLang="en-US" sz="3200" dirty="0">
                <a:solidFill>
                  <a:srgbClr val="FFC000"/>
                </a:solidFill>
              </a:rPr>
              <a:t>宣言：</a:t>
            </a:r>
            <a:endParaRPr lang="zh-CN" altLang="en-US" sz="3200" dirty="0">
              <a:solidFill>
                <a:srgbClr val="FFC000"/>
              </a:solidFill>
            </a:endParaRPr>
          </a:p>
        </p:txBody>
      </p:sp>
      <p:sp>
        <p:nvSpPr>
          <p:cNvPr id="4" name="文本框 3"/>
          <p:cNvSpPr txBox="1"/>
          <p:nvPr/>
        </p:nvSpPr>
        <p:spPr>
          <a:xfrm>
            <a:off x="2059940" y="1617980"/>
            <a:ext cx="1918335" cy="3753485"/>
          </a:xfrm>
          <a:prstGeom prst="rect">
            <a:avLst/>
          </a:prstGeom>
          <a:noFill/>
        </p:spPr>
        <p:txBody>
          <a:bodyPr wrap="square" rtlCol="0">
            <a:spAutoFit/>
          </a:bodyPr>
          <a:lstStyle/>
          <a:p>
            <a:r>
              <a:rPr lang="zh-CN" altLang="en-US" sz="2000" dirty="0"/>
              <a:t>爱车保险</a:t>
            </a:r>
            <a:r>
              <a:rPr lang="en-US" altLang="zh-CN" sz="2000" dirty="0"/>
              <a:t>APP</a:t>
            </a:r>
            <a:r>
              <a:rPr lang="zh-CN" altLang="en-US" sz="2000" dirty="0"/>
              <a:t>，在充分理解了用户对自己爱车遭受的损伤程度了解的需求以及汽车保险公司在业务量扩张的背景下需要改革业务以求的竞争中实现提升。</a:t>
            </a:r>
            <a:endParaRPr lang="zh-CN" altLang="en-US" sz="2000" dirty="0"/>
          </a:p>
          <a:p>
            <a:endParaRPr lang="zh-CN" altLang="en-US" dirty="0"/>
          </a:p>
        </p:txBody>
      </p:sp>
      <p:pic>
        <p:nvPicPr>
          <p:cNvPr id="3" name="图片 2"/>
          <p:cNvPicPr>
            <a:picLocks noChangeAspect="1"/>
          </p:cNvPicPr>
          <p:nvPr>
            <p:custDataLst>
              <p:tags r:id="rId2"/>
            </p:custDataLst>
          </p:nvPr>
        </p:nvPicPr>
        <p:blipFill>
          <a:blip r:embed="rId3"/>
          <a:stretch>
            <a:fillRect/>
          </a:stretch>
        </p:blipFill>
        <p:spPr>
          <a:xfrm>
            <a:off x="4495800" y="1617980"/>
            <a:ext cx="5257800" cy="3383280"/>
          </a:xfrm>
          <a:prstGeom prst="rect">
            <a:avLst/>
          </a:prstGeom>
        </p:spPr>
      </p:pic>
      <p:pic>
        <p:nvPicPr>
          <p:cNvPr id="5" name="2">
            <a:hlinkClick r:id="" action="ppaction://media"/>
          </p:cNvPr>
          <p:cNvPicPr/>
          <p:nvPr>
            <a:audioFile r:link="rId4"/>
            <p:extLst>
              <p:ext uri="{DAA4B4D4-6D71-4841-9C94-3DE7FCFB9230}">
                <p14:media xmlns:p14="http://schemas.microsoft.com/office/powerpoint/2010/main" r:embed="rId5"/>
              </p:ext>
            </p:extLst>
          </p:nvPr>
        </p:nvPicPr>
        <p:blipFill>
          <a:blip r:embed="rId6"/>
          <a:stretch>
            <a:fillRect/>
          </a:stretch>
        </p:blipFill>
        <p:spPr>
          <a:xfrm>
            <a:off x="4783455" y="358140"/>
            <a:ext cx="1063625" cy="98234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97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1800225" y="738663"/>
            <a:ext cx="3586163"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70AD47"/>
                </a:solidFill>
                <a:effectLst/>
                <a:uLnTx/>
                <a:uFillTx/>
                <a:latin typeface="等线" panose="02010600030101010101" charset="-122"/>
                <a:ea typeface="等线" panose="02010600030101010101" charset="-122"/>
                <a:cs typeface="+mn-cs"/>
              </a:rPr>
              <a:t>项目可行性</a:t>
            </a:r>
            <a:endParaRPr kumimoji="0" lang="zh-CN" altLang="en-US" sz="3200" b="0" i="0" u="none" strike="noStrike" kern="1200" cap="none" spc="0" normalizeH="0" baseline="0" noProof="0" dirty="0">
              <a:ln>
                <a:noFill/>
              </a:ln>
              <a:solidFill>
                <a:srgbClr val="70AD47"/>
              </a:solidFill>
              <a:effectLst/>
              <a:uLnTx/>
              <a:uFillTx/>
              <a:latin typeface="等线" panose="02010600030101010101" charset="-122"/>
              <a:ea typeface="等线" panose="02010600030101010101" charset="-122"/>
              <a:cs typeface="+mn-cs"/>
            </a:endParaRPr>
          </a:p>
        </p:txBody>
      </p:sp>
      <p:sp>
        <p:nvSpPr>
          <p:cNvPr id="6" name="文本框 5"/>
          <p:cNvSpPr txBox="1"/>
          <p:nvPr/>
        </p:nvSpPr>
        <p:spPr>
          <a:xfrm>
            <a:off x="1800225" y="1523365"/>
            <a:ext cx="4452620" cy="3415030"/>
          </a:xfrm>
          <a:prstGeom prst="rect">
            <a:avLst/>
          </a:prstGeom>
          <a:noFill/>
        </p:spPr>
        <p:txBody>
          <a:bodyPr wrap="square" rtlCol="0" anchor="t">
            <a:spAutoFit/>
          </a:bodyPr>
          <a:p>
            <a:r>
              <a:rPr dirty="0">
                <a:sym typeface="+mn-ea"/>
              </a:rPr>
              <a:t>爱车保险是小程序，本身的所需要的内存不大，小程序的使用简易迎合了用户快速理赔的心理。</a:t>
            </a:r>
            <a:endParaRPr dirty="0">
              <a:sym typeface="+mn-ea"/>
            </a:endParaRPr>
          </a:p>
          <a:p>
            <a:endParaRPr dirty="0">
              <a:sym typeface="+mn-ea"/>
            </a:endParaRPr>
          </a:p>
          <a:p>
            <a:r>
              <a:rPr dirty="0">
                <a:sym typeface="+mn-ea"/>
              </a:rPr>
              <a:t>依据目前的汽车保险业务增长，爱车保险小程序有了群众的基础，同时在保险公司的需求也是明显的，可以与保险公司商谈合作，以求进一步的发展，实现共赢。</a:t>
            </a:r>
            <a:endParaRPr dirty="0">
              <a:sym typeface="+mn-ea"/>
            </a:endParaRPr>
          </a:p>
          <a:p>
            <a:endParaRPr dirty="0">
              <a:sym typeface="+mn-ea"/>
            </a:endParaRPr>
          </a:p>
          <a:p>
            <a:r>
              <a:rPr dirty="0">
                <a:sym typeface="+mn-ea"/>
              </a:rPr>
              <a:t>爱车保险是小程序开发，开发量也比较小，利用现有的API也能大量的节约开发资源，将大大减少成本。</a:t>
            </a:r>
            <a:endParaRPr dirty="0">
              <a:sym typeface="+mn-ea"/>
            </a:endParaRPr>
          </a:p>
        </p:txBody>
      </p:sp>
      <p:pic>
        <p:nvPicPr>
          <p:cNvPr id="7" name="图片 6" descr="1"/>
          <p:cNvPicPr>
            <a:picLocks noChangeAspect="1"/>
          </p:cNvPicPr>
          <p:nvPr/>
        </p:nvPicPr>
        <p:blipFill>
          <a:blip r:embed="rId2"/>
          <a:stretch>
            <a:fillRect/>
          </a:stretch>
        </p:blipFill>
        <p:spPr>
          <a:xfrm>
            <a:off x="6507480" y="738505"/>
            <a:ext cx="3816985" cy="5220970"/>
          </a:xfrm>
          <a:prstGeom prst="rect">
            <a:avLst/>
          </a:prstGeom>
        </p:spPr>
      </p:pic>
      <p:pic>
        <p:nvPicPr>
          <p:cNvPr id="3" name="20">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4063365" y="635635"/>
            <a:ext cx="831215" cy="7899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387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1930938" y="802958"/>
            <a:ext cx="2783938" cy="583565"/>
          </a:xfrm>
          <a:prstGeom prst="rect">
            <a:avLst/>
          </a:prstGeom>
          <a:noFill/>
        </p:spPr>
        <p:txBody>
          <a:bodyPr wrap="square" rtlCol="0">
            <a:spAutoFit/>
          </a:bodyPr>
          <a:lstStyle/>
          <a:p>
            <a:r>
              <a:rPr lang="zh-CN" altLang="en-US" sz="3200" dirty="0">
                <a:solidFill>
                  <a:srgbClr val="FFC000"/>
                </a:solidFill>
              </a:rPr>
              <a:t>加值宣言：</a:t>
            </a:r>
            <a:endParaRPr lang="zh-CN" altLang="en-US" sz="3200" dirty="0">
              <a:solidFill>
                <a:srgbClr val="FFC000"/>
              </a:solidFill>
            </a:endParaRPr>
          </a:p>
        </p:txBody>
      </p:sp>
      <p:sp>
        <p:nvSpPr>
          <p:cNvPr id="4" name="文本框 3"/>
          <p:cNvSpPr txBox="1"/>
          <p:nvPr/>
        </p:nvSpPr>
        <p:spPr>
          <a:xfrm>
            <a:off x="2004060" y="1708785"/>
            <a:ext cx="7279005" cy="2522855"/>
          </a:xfrm>
          <a:prstGeom prst="rect">
            <a:avLst/>
          </a:prstGeom>
          <a:noFill/>
        </p:spPr>
        <p:txBody>
          <a:bodyPr wrap="square" rtlCol="0">
            <a:spAutoFit/>
          </a:bodyPr>
          <a:lstStyle/>
          <a:p>
            <a:r>
              <a:rPr lang="zh-CN" altLang="en-US" sz="2000" dirty="0"/>
              <a:t>假定用户在遭遇交通事故之后要要申请保险理赔，用户拍摄车辆受损的照片上传到爱车保险</a:t>
            </a:r>
            <a:r>
              <a:rPr lang="en-US" altLang="zh-CN" sz="2000" dirty="0"/>
              <a:t>APP</a:t>
            </a:r>
            <a:r>
              <a:rPr lang="zh-CN" altLang="en-US" sz="2000" dirty="0"/>
              <a:t>申请理赔，爱车保险</a:t>
            </a:r>
            <a:r>
              <a:rPr lang="en-US" altLang="zh-CN" sz="2000" dirty="0"/>
              <a:t>APP</a:t>
            </a:r>
            <a:r>
              <a:rPr lang="zh-CN" altLang="en-US" sz="2000" dirty="0"/>
              <a:t>调用车辆外观损伤识别</a:t>
            </a:r>
            <a:r>
              <a:rPr lang="en-US" altLang="zh-CN" sz="2000" dirty="0"/>
              <a:t>API</a:t>
            </a:r>
            <a:r>
              <a:rPr lang="zh-CN" altLang="en-US" sz="2000" dirty="0"/>
              <a:t>，车辆外观损伤识别</a:t>
            </a:r>
            <a:r>
              <a:rPr lang="en-US" altLang="zh-CN" sz="2000" dirty="0"/>
              <a:t>API</a:t>
            </a:r>
            <a:r>
              <a:rPr lang="zh-CN" altLang="en-US" sz="2000" dirty="0"/>
              <a:t>目前可以识别</a:t>
            </a:r>
            <a:r>
              <a:rPr lang="en-US" altLang="zh-CN" sz="2000" dirty="0"/>
              <a:t>32</a:t>
            </a:r>
            <a:r>
              <a:rPr lang="zh-CN" altLang="en-US" sz="2000" dirty="0"/>
              <a:t>种汽车外观零部件，五大类外观识别。在初步的车辆外观损伤识别后给予车辆受伤类型、受伤等级定位，根据定位配送订单给擅长此类理赔的工作人员处理，以求提高保险理赔的准确度和效率。</a:t>
            </a:r>
            <a:endParaRPr lang="zh-CN" altLang="en-US" sz="2000" dirty="0"/>
          </a:p>
          <a:p>
            <a:endParaRPr lang="zh-CN" altLang="en-US" dirty="0"/>
          </a:p>
        </p:txBody>
      </p:sp>
      <p:pic>
        <p:nvPicPr>
          <p:cNvPr id="3" name="3">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3910965" y="575310"/>
            <a:ext cx="1022985" cy="81153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78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1930938" y="557213"/>
            <a:ext cx="2783938" cy="583565"/>
          </a:xfrm>
          <a:prstGeom prst="rect">
            <a:avLst/>
          </a:prstGeom>
          <a:noFill/>
        </p:spPr>
        <p:txBody>
          <a:bodyPr wrap="square" rtlCol="0">
            <a:spAutoFit/>
          </a:bodyPr>
          <a:lstStyle/>
          <a:p>
            <a:r>
              <a:rPr lang="zh-CN" altLang="en-US" sz="3200" dirty="0">
                <a:solidFill>
                  <a:srgbClr val="FFC000"/>
                </a:solidFill>
              </a:rPr>
              <a:t>价值主张</a:t>
            </a:r>
            <a:r>
              <a:rPr lang="zh-CN" altLang="en-US" sz="3200" dirty="0">
                <a:solidFill>
                  <a:srgbClr val="FFC000"/>
                </a:solidFill>
              </a:rPr>
              <a:t>：</a:t>
            </a:r>
            <a:endParaRPr lang="zh-CN" altLang="en-US" sz="3200" dirty="0">
              <a:solidFill>
                <a:srgbClr val="FFC000"/>
              </a:solidFill>
            </a:endParaRPr>
          </a:p>
        </p:txBody>
      </p:sp>
      <p:sp>
        <p:nvSpPr>
          <p:cNvPr id="6" name="文本框 5"/>
          <p:cNvSpPr txBox="1"/>
          <p:nvPr/>
        </p:nvSpPr>
        <p:spPr>
          <a:xfrm>
            <a:off x="1931035" y="1471930"/>
            <a:ext cx="7962900" cy="3138170"/>
          </a:xfrm>
          <a:prstGeom prst="rect">
            <a:avLst/>
          </a:prstGeom>
          <a:noFill/>
        </p:spPr>
        <p:txBody>
          <a:bodyPr wrap="square" rtlCol="0">
            <a:spAutoFit/>
          </a:bodyPr>
          <a:lstStyle/>
          <a:p>
            <a:r>
              <a:rPr lang="zh-CN" altLang="en-US" dirty="0"/>
              <a:t>多版本价值主张</a:t>
            </a:r>
            <a:endParaRPr lang="zh-CN" altLang="en-US" dirty="0"/>
          </a:p>
          <a:p>
            <a:endParaRPr lang="zh-CN" altLang="en-US" dirty="0"/>
          </a:p>
          <a:p>
            <a:r>
              <a:rPr lang="zh-CN" altLang="en-US" dirty="0"/>
              <a:t>一句话版本</a:t>
            </a:r>
            <a:endParaRPr lang="zh-CN" altLang="en-US" dirty="0"/>
          </a:p>
          <a:p>
            <a:r>
              <a:rPr lang="zh-CN" altLang="en-US" dirty="0"/>
              <a:t>爱车保险，让您线上解决全套的汽车保险服务。</a:t>
            </a:r>
            <a:endParaRPr lang="zh-CN" altLang="en-US" dirty="0"/>
          </a:p>
          <a:p>
            <a:endParaRPr lang="zh-CN" altLang="en-US" dirty="0"/>
          </a:p>
          <a:p>
            <a:r>
              <a:rPr lang="zh-CN" altLang="en-US" dirty="0"/>
              <a:t>一分钟版本</a:t>
            </a:r>
            <a:endParaRPr lang="zh-CN" altLang="en-US" dirty="0"/>
          </a:p>
          <a:p>
            <a:r>
              <a:rPr lang="zh-CN" altLang="en-US" dirty="0"/>
              <a:t>目前，调用百度车辆外观损伤识别API，爱车保险可以做到针对车辆外观损伤位置，类别，和零部件识别，在汽车保险行业内，可以为保险公司做到初步的汽车损伤识别，辅助人工理赔，从而提高人工理赔的效率和准确性。在这个基础之上，可以为保险公司节省人力资源的消耗，同时也提高了理赔的精确度，减少了保险公司的错误理赔消耗。</a:t>
            </a:r>
            <a:endParaRPr lang="zh-CN" altLang="en-US" dirty="0"/>
          </a:p>
        </p:txBody>
      </p:sp>
      <p:pic>
        <p:nvPicPr>
          <p:cNvPr id="3" name="4">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3921125" y="442595"/>
            <a:ext cx="793115" cy="8509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50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243137" y="742950"/>
            <a:ext cx="2528887" cy="583565"/>
          </a:xfrm>
          <a:prstGeom prst="rect">
            <a:avLst/>
          </a:prstGeom>
          <a:noFill/>
        </p:spPr>
        <p:txBody>
          <a:bodyPr wrap="square" rtlCol="0">
            <a:spAutoFit/>
          </a:bodyPr>
          <a:lstStyle/>
          <a:p>
            <a:r>
              <a:rPr lang="zh-CN" altLang="en-US" sz="3200" dirty="0">
                <a:solidFill>
                  <a:schemeClr val="accent1"/>
                </a:solidFill>
              </a:rPr>
              <a:t>核心价值</a:t>
            </a:r>
            <a:endParaRPr lang="zh-CN" altLang="en-US" sz="3200" dirty="0">
              <a:solidFill>
                <a:schemeClr val="accent1"/>
              </a:solidFill>
            </a:endParaRPr>
          </a:p>
        </p:txBody>
      </p:sp>
      <p:sp>
        <p:nvSpPr>
          <p:cNvPr id="4" name="文本框 3"/>
          <p:cNvSpPr txBox="1"/>
          <p:nvPr/>
        </p:nvSpPr>
        <p:spPr>
          <a:xfrm>
            <a:off x="2243138" y="1514476"/>
            <a:ext cx="7429500" cy="2953385"/>
          </a:xfrm>
          <a:prstGeom prst="rect">
            <a:avLst/>
          </a:prstGeom>
          <a:noFill/>
        </p:spPr>
        <p:txBody>
          <a:bodyPr wrap="square" rtlCol="0">
            <a:spAutoFit/>
          </a:bodyPr>
          <a:lstStyle/>
          <a:p>
            <a:r>
              <a:rPr lang="zh-CN" altLang="en-US" sz="2400" dirty="0"/>
              <a:t>最小可行性产品：</a:t>
            </a:r>
            <a:endParaRPr lang="en-US" altLang="zh-CN" sz="2400" dirty="0"/>
          </a:p>
          <a:p>
            <a:endParaRPr lang="en-US" altLang="zh-CN" sz="2400" dirty="0"/>
          </a:p>
          <a:p>
            <a:r>
              <a:rPr lang="zh-CN" altLang="en-US" sz="2400" dirty="0"/>
              <a:t>调用百度的车辆外观损伤识别</a:t>
            </a:r>
            <a:r>
              <a:rPr lang="en-US" altLang="zh-CN" sz="2400" dirty="0"/>
              <a:t>API</a:t>
            </a:r>
            <a:r>
              <a:rPr lang="zh-CN" altLang="en-US" sz="2400" dirty="0"/>
              <a:t>可以通过机器图形学里的图片识别可以做到智能的辆受伤类型、受伤等级定位，为保险公司提高理赔效率、提高理赔的精确度，从而提高公司的效益。</a:t>
            </a:r>
            <a:endParaRPr lang="en-US" altLang="zh-CN" sz="2400" dirty="0"/>
          </a:p>
          <a:p>
            <a:endParaRPr lang="zh-CN" altLang="en-US" sz="2400" dirty="0"/>
          </a:p>
          <a:p>
            <a:endParaRPr lang="zh-CN" altLang="en-US" dirty="0"/>
          </a:p>
        </p:txBody>
      </p:sp>
      <p:pic>
        <p:nvPicPr>
          <p:cNvPr id="3" name="5">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4235450" y="593725"/>
            <a:ext cx="982980" cy="88138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28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243137" y="742950"/>
            <a:ext cx="2528887" cy="583565"/>
          </a:xfrm>
          <a:prstGeom prst="rect">
            <a:avLst/>
          </a:prstGeom>
          <a:noFill/>
        </p:spPr>
        <p:txBody>
          <a:bodyPr wrap="square" rtlCol="0">
            <a:spAutoFit/>
          </a:bodyPr>
          <a:lstStyle/>
          <a:p>
            <a:r>
              <a:rPr lang="zh-CN" altLang="en-US" sz="3200" dirty="0">
                <a:solidFill>
                  <a:schemeClr val="accent1"/>
                </a:solidFill>
              </a:rPr>
              <a:t>核心价值</a:t>
            </a:r>
            <a:endParaRPr lang="zh-CN" altLang="en-US" sz="3200" dirty="0">
              <a:solidFill>
                <a:schemeClr val="accent1"/>
              </a:solidFill>
            </a:endParaRPr>
          </a:p>
        </p:txBody>
      </p:sp>
      <p:sp>
        <p:nvSpPr>
          <p:cNvPr id="4" name="文本框 3"/>
          <p:cNvSpPr txBox="1"/>
          <p:nvPr/>
        </p:nvSpPr>
        <p:spPr>
          <a:xfrm>
            <a:off x="2243138" y="1514476"/>
            <a:ext cx="7429500" cy="2584450"/>
          </a:xfrm>
          <a:prstGeom prst="rect">
            <a:avLst/>
          </a:prstGeom>
          <a:noFill/>
        </p:spPr>
        <p:txBody>
          <a:bodyPr wrap="square" rtlCol="0">
            <a:spAutoFit/>
          </a:bodyPr>
          <a:lstStyle/>
          <a:p>
            <a:r>
              <a:rPr lang="zh-CN" altLang="en-US" sz="2400" dirty="0"/>
              <a:t>最小可行性产品：</a:t>
            </a:r>
            <a:endParaRPr lang="en-US" altLang="zh-CN" sz="2400" dirty="0"/>
          </a:p>
          <a:p>
            <a:endParaRPr lang="en-US" altLang="zh-CN" sz="2400" dirty="0"/>
          </a:p>
          <a:p>
            <a:endParaRPr lang="zh-CN" altLang="en-US" sz="2400" dirty="0"/>
          </a:p>
          <a:p>
            <a:r>
              <a:rPr lang="zh-CN" altLang="en-US" sz="2400" dirty="0"/>
              <a:t>可以为普通用户提供线上的保险理赔服务，让理赔的过程清晰可见。</a:t>
            </a:r>
            <a:endParaRPr lang="en-US" altLang="zh-CN" sz="2400" dirty="0"/>
          </a:p>
          <a:p>
            <a:endParaRPr lang="en-US" altLang="zh-CN" sz="2400" dirty="0"/>
          </a:p>
          <a:p>
            <a:endParaRPr lang="zh-CN" altLang="en-US" dirty="0"/>
          </a:p>
        </p:txBody>
      </p:sp>
      <p:pic>
        <p:nvPicPr>
          <p:cNvPr id="3" name="6">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4134485" y="650875"/>
            <a:ext cx="920750" cy="78613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97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243137" y="742950"/>
            <a:ext cx="2528887" cy="583565"/>
          </a:xfrm>
          <a:prstGeom prst="rect">
            <a:avLst/>
          </a:prstGeom>
          <a:noFill/>
        </p:spPr>
        <p:txBody>
          <a:bodyPr wrap="square" rtlCol="0">
            <a:spAutoFit/>
          </a:bodyPr>
          <a:lstStyle/>
          <a:p>
            <a:r>
              <a:rPr lang="zh-CN" altLang="en-US" sz="3200" dirty="0">
                <a:solidFill>
                  <a:schemeClr val="accent1"/>
                </a:solidFill>
              </a:rPr>
              <a:t>核心价值</a:t>
            </a:r>
            <a:endParaRPr lang="zh-CN" altLang="en-US" sz="3200" dirty="0">
              <a:solidFill>
                <a:schemeClr val="accent1"/>
              </a:solidFill>
            </a:endParaRPr>
          </a:p>
        </p:txBody>
      </p:sp>
      <p:sp>
        <p:nvSpPr>
          <p:cNvPr id="4" name="文本框 3"/>
          <p:cNvSpPr txBox="1"/>
          <p:nvPr/>
        </p:nvSpPr>
        <p:spPr>
          <a:xfrm>
            <a:off x="2243138" y="1514476"/>
            <a:ext cx="7429500" cy="1845310"/>
          </a:xfrm>
          <a:prstGeom prst="rect">
            <a:avLst/>
          </a:prstGeom>
          <a:noFill/>
        </p:spPr>
        <p:txBody>
          <a:bodyPr wrap="square" rtlCol="0">
            <a:spAutoFit/>
          </a:bodyPr>
          <a:lstStyle/>
          <a:p>
            <a:r>
              <a:rPr lang="zh-CN" altLang="en-US" sz="2400" dirty="0"/>
              <a:t>最小可行性产品：</a:t>
            </a:r>
            <a:endParaRPr lang="en-US" altLang="zh-CN" sz="2400" dirty="0"/>
          </a:p>
          <a:p>
            <a:endParaRPr lang="en-US" altLang="zh-CN" sz="2400" dirty="0"/>
          </a:p>
          <a:p>
            <a:r>
              <a:rPr lang="zh-CN" altLang="en-US" sz="2400" dirty="0"/>
              <a:t>保险公司合作的汽车修理厂的推荐导航，让爱车的维护更加简单。</a:t>
            </a:r>
            <a:endParaRPr lang="zh-CN" altLang="en-US" sz="2400" dirty="0"/>
          </a:p>
          <a:p>
            <a:endParaRPr lang="zh-CN" altLang="en-US" dirty="0"/>
          </a:p>
        </p:txBody>
      </p:sp>
      <p:pic>
        <p:nvPicPr>
          <p:cNvPr id="3" name="7">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4093845" y="558800"/>
            <a:ext cx="1063625" cy="95186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62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306637" y="475933"/>
            <a:ext cx="2757487"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dirty="0">
                <a:solidFill>
                  <a:schemeClr val="accent6"/>
                </a:solidFill>
                <a:latin typeface="等线" panose="02010600030101010101" charset="-122"/>
                <a:ea typeface="等线" panose="02010600030101010101" charset="-122"/>
              </a:rPr>
              <a:t>项目背景</a:t>
            </a:r>
            <a:endParaRPr kumimoji="0" lang="zh-CN" altLang="en-US" sz="3200" b="0" i="0" u="none" strike="noStrike" kern="1200" cap="none" spc="0" normalizeH="0" baseline="0" noProof="0" dirty="0">
              <a:ln>
                <a:noFill/>
              </a:ln>
              <a:solidFill>
                <a:schemeClr val="accent6"/>
              </a:solidFill>
              <a:effectLst/>
              <a:uLnTx/>
              <a:uFillTx/>
              <a:latin typeface="等线" panose="02010600030101010101" charset="-122"/>
              <a:ea typeface="等线" panose="02010600030101010101" charset="-122"/>
            </a:endParaRPr>
          </a:p>
        </p:txBody>
      </p:sp>
      <p:sp>
        <p:nvSpPr>
          <p:cNvPr id="4" name="文本框 3"/>
          <p:cNvSpPr txBox="1"/>
          <p:nvPr/>
        </p:nvSpPr>
        <p:spPr>
          <a:xfrm>
            <a:off x="2425700" y="1257935"/>
            <a:ext cx="7397750" cy="2584450"/>
          </a:xfrm>
          <a:prstGeom prst="rect">
            <a:avLst/>
          </a:prstGeom>
          <a:noFill/>
        </p:spPr>
        <p:txBody>
          <a:bodyPr wrap="square" rtlCol="0">
            <a:spAutoFit/>
          </a:bodyPr>
          <a:lstStyle/>
          <a:p>
            <a:r>
              <a:rPr lang="en-US" altLang="zh-CN" sz="2400" dirty="0"/>
              <a:t>2019</a:t>
            </a:r>
            <a:r>
              <a:rPr lang="zh-CN" altLang="en-US" sz="2400" dirty="0"/>
              <a:t>年</a:t>
            </a:r>
            <a:r>
              <a:rPr lang="en-US" altLang="zh-CN" sz="2400" dirty="0"/>
              <a:t>6</a:t>
            </a:r>
            <a:r>
              <a:rPr lang="zh-CN" altLang="en-US" sz="2400" dirty="0"/>
              <a:t>月中国交管局数据显示，目前中国汽车保有量已经达到了</a:t>
            </a:r>
            <a:r>
              <a:rPr lang="en-US" altLang="zh-CN" sz="2400" dirty="0"/>
              <a:t>2.5</a:t>
            </a:r>
            <a:r>
              <a:rPr lang="zh-CN" altLang="en-US" sz="2400" dirty="0"/>
              <a:t>亿辆</a:t>
            </a:r>
            <a:r>
              <a:rPr lang="zh-CN" altLang="en-US" sz="2400" dirty="0"/>
              <a:t>，</a:t>
            </a:r>
            <a:r>
              <a:rPr lang="en-US" altLang="zh-CN" sz="2400" dirty="0"/>
              <a:t>2018</a:t>
            </a:r>
            <a:r>
              <a:rPr lang="zh-CN" altLang="en-US" sz="2400" dirty="0"/>
              <a:t>年的数据显示，中国车险行业保费已经达到了</a:t>
            </a:r>
            <a:r>
              <a:rPr lang="en-US" altLang="zh-CN" sz="2400" dirty="0"/>
              <a:t>7834</a:t>
            </a:r>
            <a:r>
              <a:rPr lang="zh-CN" altLang="en-US" sz="2400" dirty="0"/>
              <a:t>亿元。目前中国汽车保险业正在飞速的发展着，如何抢占这个巨大的市场蛋糕需要保险公司创新，而爱车保险这个</a:t>
            </a:r>
            <a:r>
              <a:rPr lang="en-US" altLang="zh-CN" sz="2400" dirty="0"/>
              <a:t>APP</a:t>
            </a:r>
            <a:r>
              <a:rPr lang="zh-CN" altLang="en-US" sz="2400" dirty="0"/>
              <a:t>就能够很好的适应汽车保险行业所需要的创新。</a:t>
            </a:r>
            <a:endParaRPr lang="zh-CN" altLang="en-US" sz="2400" dirty="0"/>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3" name="图片 2"/>
          <p:cNvPicPr>
            <a:picLocks noChangeAspect="1"/>
          </p:cNvPicPr>
          <p:nvPr/>
        </p:nvPicPr>
        <p:blipFill>
          <a:blip r:embed="rId2"/>
          <a:stretch>
            <a:fillRect/>
          </a:stretch>
        </p:blipFill>
        <p:spPr>
          <a:xfrm>
            <a:off x="3853815" y="3660140"/>
            <a:ext cx="4194810" cy="2363470"/>
          </a:xfrm>
          <a:prstGeom prst="rect">
            <a:avLst/>
          </a:prstGeom>
        </p:spPr>
      </p:pic>
      <p:pic>
        <p:nvPicPr>
          <p:cNvPr id="5" name="8">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4256405" y="387985"/>
            <a:ext cx="982345" cy="75946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62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2379663" y="1547616"/>
            <a:ext cx="2757487" cy="5835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dirty="0">
                <a:solidFill>
                  <a:srgbClr val="74436F"/>
                </a:solidFill>
                <a:latin typeface="等线" panose="02010600030101010101" charset="-122"/>
                <a:ea typeface="等线" panose="02010600030101010101" charset="-122"/>
              </a:rPr>
              <a:t>项目目的</a:t>
            </a:r>
            <a:endParaRPr kumimoji="0" lang="zh-CN" altLang="en-US" sz="3200" b="0" i="0" u="none" strike="noStrike" kern="1200" cap="none" spc="0" normalizeH="0" baseline="0" noProof="0" dirty="0">
              <a:ln>
                <a:noFill/>
              </a:ln>
              <a:solidFill>
                <a:srgbClr val="74436F"/>
              </a:solidFill>
              <a:effectLst/>
              <a:uLnTx/>
              <a:uFillTx/>
              <a:latin typeface="等线" panose="02010600030101010101" charset="-122"/>
              <a:ea typeface="等线" panose="02010600030101010101" charset="-122"/>
            </a:endParaRPr>
          </a:p>
        </p:txBody>
      </p:sp>
      <p:sp>
        <p:nvSpPr>
          <p:cNvPr id="4" name="文本框 3"/>
          <p:cNvSpPr txBox="1"/>
          <p:nvPr/>
        </p:nvSpPr>
        <p:spPr>
          <a:xfrm>
            <a:off x="2379663" y="2245719"/>
            <a:ext cx="7272337" cy="1107996"/>
          </a:xfrm>
          <a:prstGeom prst="rect">
            <a:avLst/>
          </a:prstGeom>
          <a:noFill/>
        </p:spPr>
        <p:txBody>
          <a:bodyPr wrap="square" rtlCol="0">
            <a:spAutoFit/>
          </a:bodyPr>
          <a:lstStyle/>
          <a:p>
            <a:pPr lvl="0"/>
            <a:r>
              <a:rPr lang="zh-CN" altLang="en-US" sz="2400" dirty="0"/>
              <a:t>创新，让你行车更有安全感，爱车保险，是你勇敢行车的后盾</a:t>
            </a:r>
            <a:r>
              <a:rPr kumimoji="0" lang="zh-CN" altLang="en-US" sz="24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a:t>
            </a:r>
            <a:endParaRPr kumimoji="0" lang="zh-CN" altLang="en-US" sz="24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pic>
        <p:nvPicPr>
          <p:cNvPr id="3" name="9">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4235450" y="1398905"/>
            <a:ext cx="1194435" cy="88074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4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tags/tag1.xml><?xml version="1.0" encoding="utf-8"?>
<p:tagLst xmlns:p="http://schemas.openxmlformats.org/presentationml/2006/main">
  <p:tag name="KSO_WM_UNIT_TABLE_BEAUTIFY" val="smartTable{3ad65658-9806-41d4-bb7d-46478c7bf31f}"/>
</p:tagLst>
</file>

<file path=ppt/tags/tag2.xml><?xml version="1.0" encoding="utf-8"?>
<p:tagLst xmlns:p="http://schemas.openxmlformats.org/presentationml/2006/main">
  <p:tag name="REFSHAPE" val="522882020"/>
  <p:tag name="KSO_WM_UNIT_PLACING_PICTURE_USER_VIEWPORT" val="{&quot;height&quot;:5328,&quot;width&quot;:828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1736</Words>
  <Application>WPS 演示</Application>
  <PresentationFormat>宽屏</PresentationFormat>
  <Paragraphs>175</Paragraphs>
  <Slides>20</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20</vt:i4>
      </vt:variant>
    </vt:vector>
  </HeadingPairs>
  <TitlesOfParts>
    <vt:vector size="30" baseType="lpstr">
      <vt:lpstr>Arial</vt:lpstr>
      <vt:lpstr>宋体</vt:lpstr>
      <vt:lpstr>Wingdings</vt:lpstr>
      <vt:lpstr>等线</vt:lpstr>
      <vt:lpstr>微软雅黑</vt:lpstr>
      <vt:lpstr>Arial Unicode MS</vt:lpstr>
      <vt:lpstr>等线 Light</vt:lpstr>
      <vt:lpstr>22</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陈 文化</dc:creator>
  <cp:lastModifiedBy>何小平</cp:lastModifiedBy>
  <cp:revision>186</cp:revision>
  <dcterms:created xsi:type="dcterms:W3CDTF">2018-05-22T00:43:00Z</dcterms:created>
  <dcterms:modified xsi:type="dcterms:W3CDTF">2020-01-09T12:25:55Z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